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68" r:id="rId3"/>
    <p:sldId id="269" r:id="rId4"/>
    <p:sldId id="282" r:id="rId5"/>
    <p:sldId id="280" r:id="rId6"/>
    <p:sldId id="271" r:id="rId7"/>
    <p:sldId id="272" r:id="rId8"/>
    <p:sldId id="273" r:id="rId9"/>
    <p:sldId id="283" r:id="rId10"/>
    <p:sldId id="284" r:id="rId11"/>
    <p:sldId id="285" r:id="rId12"/>
    <p:sldId id="274" r:id="rId13"/>
    <p:sldId id="281" r:id="rId14"/>
    <p:sldId id="288" r:id="rId15"/>
    <p:sldId id="259" r:id="rId16"/>
    <p:sldId id="257" r:id="rId17"/>
    <p:sldId id="258" r:id="rId18"/>
    <p:sldId id="260" r:id="rId19"/>
    <p:sldId id="276" r:id="rId20"/>
    <p:sldId id="261" r:id="rId21"/>
    <p:sldId id="277" r:id="rId22"/>
    <p:sldId id="279" r:id="rId23"/>
    <p:sldId id="275" r:id="rId24"/>
    <p:sldId id="286" r:id="rId25"/>
    <p:sldId id="263" r:id="rId26"/>
    <p:sldId id="264" r:id="rId27"/>
    <p:sldId id="28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Objects="1" showGuides="1">
      <p:cViewPr varScale="1">
        <p:scale>
          <a:sx n="103" d="100"/>
          <a:sy n="103" d="100"/>
        </p:scale>
        <p:origin x="584" y="168"/>
      </p:cViewPr>
      <p:guideLst>
        <p:guide orient="horz" pos="2160"/>
        <p:guide pos="2880"/>
        <p:guide pos="2928"/>
      </p:guideLst>
    </p:cSldViewPr>
  </p:slideViewPr>
  <p:outlineViewPr>
    <p:cViewPr>
      <p:scale>
        <a:sx n="33" d="100"/>
        <a:sy n="33" d="100"/>
      </p:scale>
      <p:origin x="0" y="-102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D2CAFC-FB02-C846-8A4F-EC7DB11C12CF}" type="datetimeFigureOut">
              <a:rPr lang="en-US" smtClean="0"/>
              <a:t>1/10/19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C2C008-4DCB-E342-A269-56D5BB723442}" type="slidenum">
              <a:rPr lang="en-US" smtClean="0"/>
              <a:t>‹#›</a:t>
            </a:fld>
            <a:endParaRPr lang="en-US"/>
          </a:p>
        </p:txBody>
      </p:sp>
    </p:spTree>
    <p:extLst>
      <p:ext uri="{BB962C8B-B14F-4D97-AF65-F5344CB8AC3E}">
        <p14:creationId xmlns:p14="http://schemas.microsoft.com/office/powerpoint/2010/main" val="2247170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43D667-2205-884F-A444-1AAE8AE71976}" type="datetimeFigureOut">
              <a:rPr lang="en-US" smtClean="0"/>
              <a:t>1/10/19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96533-2485-C341-AABA-C0AE9CC3A093}" type="slidenum">
              <a:rPr lang="en-US" smtClean="0"/>
              <a:t>‹#›</a:t>
            </a:fld>
            <a:endParaRPr lang="en-US"/>
          </a:p>
        </p:txBody>
      </p:sp>
    </p:spTree>
    <p:extLst>
      <p:ext uri="{BB962C8B-B14F-4D97-AF65-F5344CB8AC3E}">
        <p14:creationId xmlns:p14="http://schemas.microsoft.com/office/powerpoint/2010/main" val="865402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Uniform</a:t>
            </a:r>
            <a:r>
              <a:rPr lang="en-US" baseline="0" dirty="0"/>
              <a:t> digital images + spectra</a:t>
            </a:r>
          </a:p>
        </p:txBody>
      </p:sp>
      <p:sp>
        <p:nvSpPr>
          <p:cNvPr id="4" name="Slide Number Placeholder 3"/>
          <p:cNvSpPr>
            <a:spLocks noGrp="1"/>
          </p:cNvSpPr>
          <p:nvPr>
            <p:ph type="sldNum" sz="quarter" idx="10"/>
          </p:nvPr>
        </p:nvSpPr>
        <p:spPr/>
        <p:txBody>
          <a:bodyPr/>
          <a:lstStyle/>
          <a:p>
            <a:fld id="{7431405B-D400-B54F-8D93-BBA31A5DC323}" type="slidenum">
              <a:rPr lang="en-US" smtClean="0"/>
              <a:t>20</a:t>
            </a:fld>
            <a:endParaRPr lang="en-US"/>
          </a:p>
        </p:txBody>
      </p:sp>
    </p:spTree>
    <p:extLst>
      <p:ext uri="{BB962C8B-B14F-4D97-AF65-F5344CB8AC3E}">
        <p14:creationId xmlns:p14="http://schemas.microsoft.com/office/powerpoint/2010/main" val="15319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5B3171-255D-AE4A-BE6B-E4EC38B1FDA1}" type="datetime1">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428571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5331E6-3422-FC44-946E-CD06106A4523}" type="datetime1">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313387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AA1B2B-8AE3-C142-B742-DF89805918B0}" type="datetime1">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252850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7C452A-9574-E849-8D94-D116B369181A}" type="datetime1">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75779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00E1F-2F94-7546-89B2-F4811ACC3DBD}" type="datetime1">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2195400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7F0B04-15B7-5E43-B9FC-3CAB74F3D9BC}" type="datetime1">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55035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901703-A183-A146-A571-4A766CF26F7E}" type="datetime1">
              <a:rPr lang="en-US" smtClean="0"/>
              <a:t>1/10/19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83513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9E809E-4D2D-634E-B020-AEB5BF905CB9}" type="datetime1">
              <a:rPr lang="en-US" smtClean="0"/>
              <a:t>1/10/19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349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49FD0-B490-704A-A7D6-7D3E2AF43638}" type="datetime1">
              <a:rPr lang="en-US" smtClean="0"/>
              <a:t>1/10/19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904722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98ADD8-E004-C140-BA32-BD7D2F8D1EA5}" type="datetime1">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42156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8F20F-AA7A-F04C-B820-39C344FB6623}" type="datetime1">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3C0F7-B52B-8F4E-A4B8-3BD4D5F05C2F}" type="slidenum">
              <a:rPr lang="en-US" smtClean="0"/>
              <a:t>‹#›</a:t>
            </a:fld>
            <a:endParaRPr lang="en-US"/>
          </a:p>
        </p:txBody>
      </p:sp>
    </p:spTree>
    <p:extLst>
      <p:ext uri="{BB962C8B-B14F-4D97-AF65-F5344CB8AC3E}">
        <p14:creationId xmlns:p14="http://schemas.microsoft.com/office/powerpoint/2010/main" val="133113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DB04C-748E-A344-B45C-00AC446EA81B}" type="datetime1">
              <a:rPr lang="en-US" smtClean="0"/>
              <a:t>1/10/19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3C0F7-B52B-8F4E-A4B8-3BD4D5F05C2F}" type="slidenum">
              <a:rPr lang="en-US" smtClean="0"/>
              <a:t>‹#›</a:t>
            </a:fld>
            <a:endParaRPr lang="en-US"/>
          </a:p>
        </p:txBody>
      </p:sp>
    </p:spTree>
    <p:extLst>
      <p:ext uri="{BB962C8B-B14F-4D97-AF65-F5344CB8AC3E}">
        <p14:creationId xmlns:p14="http://schemas.microsoft.com/office/powerpoint/2010/main" val="16135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9144000" cy="6858000"/>
            <a:chOff x="0" y="0"/>
            <a:chExt cx="9144000" cy="685800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6796837" cy="6858000"/>
            </a:xfrm>
            <a:prstGeom prst="rect">
              <a:avLst/>
            </a:prstGeom>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Lst>
            </a:blip>
            <a:srcRect r="17252"/>
            <a:stretch/>
          </p:blipFill>
          <p:spPr>
            <a:xfrm>
              <a:off x="4528941" y="0"/>
              <a:ext cx="4615059" cy="6858000"/>
            </a:xfrm>
            <a:prstGeom prst="rect">
              <a:avLst/>
            </a:prstGeom>
          </p:spPr>
        </p:pic>
      </p:grpSp>
      <p:sp>
        <p:nvSpPr>
          <p:cNvPr id="2" name="Title 1"/>
          <p:cNvSpPr>
            <a:spLocks noGrp="1"/>
          </p:cNvSpPr>
          <p:nvPr>
            <p:ph type="ctrTitle"/>
          </p:nvPr>
        </p:nvSpPr>
        <p:spPr/>
        <p:txBody>
          <a:bodyPr/>
          <a:lstStyle/>
          <a:p>
            <a:r>
              <a:rPr lang="en-US" dirty="0">
                <a:solidFill>
                  <a:schemeClr val="bg1"/>
                </a:solidFill>
              </a:rPr>
              <a:t>Cosmology – Historical Overview</a:t>
            </a:r>
          </a:p>
        </p:txBody>
      </p:sp>
      <p:sp>
        <p:nvSpPr>
          <p:cNvPr id="3" name="Subtitle 2"/>
          <p:cNvSpPr>
            <a:spLocks noGrp="1"/>
          </p:cNvSpPr>
          <p:nvPr>
            <p:ph type="subTitle" idx="1"/>
          </p:nvPr>
        </p:nvSpPr>
        <p:spPr>
          <a:xfrm>
            <a:off x="1371600" y="3886200"/>
            <a:ext cx="6400800" cy="1981200"/>
          </a:xfrm>
        </p:spPr>
        <p:txBody>
          <a:bodyPr>
            <a:normAutofit/>
          </a:bodyPr>
          <a:lstStyle/>
          <a:p>
            <a:r>
              <a:rPr lang="en-US" dirty="0">
                <a:solidFill>
                  <a:srgbClr val="FFFFFF"/>
                </a:solidFill>
              </a:rPr>
              <a:t>Christopher Hirata</a:t>
            </a:r>
          </a:p>
          <a:p>
            <a:r>
              <a:rPr lang="en-US" dirty="0">
                <a:solidFill>
                  <a:srgbClr val="FFFFFF"/>
                </a:solidFill>
              </a:rPr>
              <a:t>Physics 8803</a:t>
            </a:r>
          </a:p>
          <a:p>
            <a:r>
              <a:rPr lang="en-US" dirty="0">
                <a:solidFill>
                  <a:srgbClr val="FFFFFF"/>
                </a:solidFill>
              </a:rPr>
              <a:t>January 9, 2019</a:t>
            </a:r>
          </a:p>
        </p:txBody>
      </p:sp>
      <p:sp>
        <p:nvSpPr>
          <p:cNvPr id="4" name="Slide Number Placeholder 3"/>
          <p:cNvSpPr>
            <a:spLocks noGrp="1"/>
          </p:cNvSpPr>
          <p:nvPr>
            <p:ph type="sldNum" sz="quarter" idx="12"/>
          </p:nvPr>
        </p:nvSpPr>
        <p:spPr/>
        <p:txBody>
          <a:bodyPr/>
          <a:lstStyle/>
          <a:p>
            <a:fld id="{39C3C0F7-B52B-8F4E-A4B8-3BD4D5F05C2F}" type="slidenum">
              <a:rPr lang="en-US" smtClean="0"/>
              <a:t>1</a:t>
            </a:fld>
            <a:endParaRPr lang="en-US"/>
          </a:p>
        </p:txBody>
      </p:sp>
      <p:sp>
        <p:nvSpPr>
          <p:cNvPr id="9" name="TextBox 8"/>
          <p:cNvSpPr txBox="1"/>
          <p:nvPr/>
        </p:nvSpPr>
        <p:spPr>
          <a:xfrm>
            <a:off x="16400" y="6488668"/>
            <a:ext cx="1572892" cy="323165"/>
          </a:xfrm>
          <a:prstGeom prst="rect">
            <a:avLst/>
          </a:prstGeom>
          <a:noFill/>
        </p:spPr>
        <p:txBody>
          <a:bodyPr wrap="none" rtlCol="0">
            <a:spAutoFit/>
          </a:bodyPr>
          <a:lstStyle/>
          <a:p>
            <a:r>
              <a:rPr lang="en-US" sz="1500" i="1" dirty="0">
                <a:solidFill>
                  <a:srgbClr val="FFFFFF"/>
                </a:solidFill>
              </a:rPr>
              <a:t>Title image: SDSS</a:t>
            </a:r>
          </a:p>
        </p:txBody>
      </p:sp>
    </p:spTree>
    <p:extLst>
      <p:ext uri="{BB962C8B-B14F-4D97-AF65-F5344CB8AC3E}">
        <p14:creationId xmlns:p14="http://schemas.microsoft.com/office/powerpoint/2010/main" val="245269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6DE2E-EE71-EC42-B3C0-5287887F44F4}"/>
              </a:ext>
            </a:extLst>
          </p:cNvPr>
          <p:cNvSpPr>
            <a:spLocks noGrp="1"/>
          </p:cNvSpPr>
          <p:nvPr>
            <p:ph type="title"/>
          </p:nvPr>
        </p:nvSpPr>
        <p:spPr>
          <a:xfrm>
            <a:off x="0" y="274638"/>
            <a:ext cx="9144000" cy="1143000"/>
          </a:xfrm>
        </p:spPr>
        <p:txBody>
          <a:bodyPr>
            <a:normAutofit/>
          </a:bodyPr>
          <a:lstStyle/>
          <a:p>
            <a:r>
              <a:rPr lang="en-US" dirty="0"/>
              <a:t>The theory of a matter-filled Universe</a:t>
            </a:r>
          </a:p>
        </p:txBody>
      </p:sp>
      <p:sp>
        <p:nvSpPr>
          <p:cNvPr id="3" name="Content Placeholder 2">
            <a:extLst>
              <a:ext uri="{FF2B5EF4-FFF2-40B4-BE49-F238E27FC236}">
                <a16:creationId xmlns:a16="http://schemas.microsoft.com/office/drawing/2014/main" id="{BAFC8E7C-FCD1-AC42-8EC8-C2EAF4BAD195}"/>
              </a:ext>
            </a:extLst>
          </p:cNvPr>
          <p:cNvSpPr>
            <a:spLocks noGrp="1"/>
          </p:cNvSpPr>
          <p:nvPr>
            <p:ph idx="1"/>
          </p:nvPr>
        </p:nvSpPr>
        <p:spPr>
          <a:xfrm>
            <a:off x="457200" y="1600200"/>
            <a:ext cx="8229600" cy="5121275"/>
          </a:xfrm>
        </p:spPr>
        <p:txBody>
          <a:bodyPr>
            <a:normAutofit/>
          </a:bodyPr>
          <a:lstStyle/>
          <a:p>
            <a:r>
              <a:rPr lang="en-US" sz="2000" dirty="0"/>
              <a:t>In a matter-filled Universe, we should have:</a:t>
            </a:r>
          </a:p>
          <a:p>
            <a:r>
              <a:rPr lang="en-US" sz="2000" dirty="0"/>
              <a:t>Thus the Friedmann equations are </a:t>
            </a:r>
            <a:r>
              <a:rPr lang="en-US" sz="2000" dirty="0">
                <a:solidFill>
                  <a:srgbClr val="FF0000"/>
                </a:solidFill>
              </a:rPr>
              <a:t>equations of motion</a:t>
            </a:r>
            <a:r>
              <a:rPr lang="en-US" sz="2000" dirty="0"/>
              <a:t> for a(t).</a:t>
            </a:r>
          </a:p>
          <a:p>
            <a:r>
              <a:rPr lang="en-US" sz="2000" dirty="0"/>
              <a:t>Solution depends on how the density of the Universe compares to the </a:t>
            </a:r>
            <a:r>
              <a:rPr lang="en-US" sz="2000" dirty="0">
                <a:solidFill>
                  <a:srgbClr val="FF0000"/>
                </a:solidFill>
              </a:rPr>
              <a:t>critical density </a:t>
            </a:r>
            <a:r>
              <a:rPr lang="en-US" sz="2000" dirty="0" err="1">
                <a:latin typeface="Symbol" pitchFamily="2" charset="2"/>
              </a:rPr>
              <a:t>r</a:t>
            </a:r>
            <a:r>
              <a:rPr lang="en-US" sz="2000" baseline="-25000" dirty="0" err="1"/>
              <a:t>c</a:t>
            </a:r>
            <a:r>
              <a:rPr lang="en-US" sz="2000" dirty="0"/>
              <a:t>: </a:t>
            </a:r>
          </a:p>
          <a:p>
            <a:endParaRPr lang="en-US" sz="2000" dirty="0"/>
          </a:p>
          <a:p>
            <a:endParaRPr lang="en-US" sz="2000" dirty="0"/>
          </a:p>
          <a:p>
            <a:endParaRPr lang="en-US" sz="2000" dirty="0"/>
          </a:p>
          <a:p>
            <a:r>
              <a:rPr lang="en-US" sz="2000" dirty="0"/>
              <a:t>For decades, the big question</a:t>
            </a:r>
            <a:br>
              <a:rPr lang="en-US" sz="2000" dirty="0"/>
            </a:br>
            <a:r>
              <a:rPr lang="en-US" sz="2000" dirty="0"/>
              <a:t>in observational cosmology</a:t>
            </a:r>
            <a:br>
              <a:rPr lang="en-US" sz="2000" dirty="0"/>
            </a:br>
            <a:r>
              <a:rPr lang="en-US" sz="2000" dirty="0"/>
              <a:t>was to measure Ω=</a:t>
            </a:r>
            <a:r>
              <a:rPr lang="en-US" sz="2000" dirty="0">
                <a:latin typeface="Symbol" pitchFamily="2" charset="2"/>
              </a:rPr>
              <a:t>r</a:t>
            </a:r>
            <a:r>
              <a:rPr lang="en-US" sz="2000" dirty="0"/>
              <a:t>/</a:t>
            </a:r>
            <a:r>
              <a:rPr lang="en-US" sz="2000" dirty="0" err="1">
                <a:latin typeface="Symbol" pitchFamily="2" charset="2"/>
              </a:rPr>
              <a:t>r</a:t>
            </a:r>
            <a:r>
              <a:rPr lang="en-US" sz="2000" baseline="-25000" dirty="0" err="1"/>
              <a:t>c</a:t>
            </a:r>
            <a:r>
              <a:rPr lang="en-US" sz="2000" dirty="0"/>
              <a:t>.</a:t>
            </a:r>
          </a:p>
          <a:p>
            <a:pPr lvl="1"/>
            <a:r>
              <a:rPr lang="en-US" sz="1600" dirty="0">
                <a:solidFill>
                  <a:srgbClr val="FF0000"/>
                </a:solidFill>
              </a:rPr>
              <a:t>Shape and fate of the Universe!</a:t>
            </a:r>
          </a:p>
          <a:p>
            <a:pPr lvl="1"/>
            <a:r>
              <a:rPr lang="en-US" sz="1600" dirty="0"/>
              <a:t>This is very difficult, either by</a:t>
            </a:r>
            <a:br>
              <a:rPr lang="en-US" sz="1600" dirty="0"/>
            </a:br>
            <a:r>
              <a:rPr lang="en-US" sz="1600" dirty="0"/>
              <a:t>measuring </a:t>
            </a:r>
            <a:r>
              <a:rPr lang="en-US" sz="1600" dirty="0">
                <a:latin typeface="Symbol" pitchFamily="2" charset="2"/>
              </a:rPr>
              <a:t>r</a:t>
            </a:r>
            <a:r>
              <a:rPr lang="en-US" sz="1600" dirty="0"/>
              <a:t> or a(t). As we now</a:t>
            </a:r>
            <a:br>
              <a:rPr lang="en-US" sz="1600" dirty="0"/>
            </a:br>
            <a:r>
              <a:rPr lang="en-US" sz="1600" dirty="0"/>
              <a:t>know, the question had to be</a:t>
            </a:r>
            <a:br>
              <a:rPr lang="en-US" sz="1600" dirty="0"/>
            </a:br>
            <a:r>
              <a:rPr lang="en-US" sz="1600" dirty="0"/>
              <a:t>reformulated …</a:t>
            </a:r>
          </a:p>
        </p:txBody>
      </p:sp>
      <p:sp>
        <p:nvSpPr>
          <p:cNvPr id="4" name="Slide Number Placeholder 3">
            <a:extLst>
              <a:ext uri="{FF2B5EF4-FFF2-40B4-BE49-F238E27FC236}">
                <a16:creationId xmlns:a16="http://schemas.microsoft.com/office/drawing/2014/main" id="{A71CACA7-1CAE-1B46-91C8-A15E60C719AE}"/>
              </a:ext>
            </a:extLst>
          </p:cNvPr>
          <p:cNvSpPr>
            <a:spLocks noGrp="1"/>
          </p:cNvSpPr>
          <p:nvPr>
            <p:ph type="sldNum" sz="quarter" idx="12"/>
          </p:nvPr>
        </p:nvSpPr>
        <p:spPr/>
        <p:txBody>
          <a:bodyPr/>
          <a:lstStyle/>
          <a:p>
            <a:fld id="{39C3C0F7-B52B-8F4E-A4B8-3BD4D5F05C2F}" type="slidenum">
              <a:rPr lang="en-US" smtClean="0"/>
              <a:t>10</a:t>
            </a:fld>
            <a:endParaRPr lang="en-US"/>
          </a:p>
        </p:txBody>
      </p:sp>
      <p:pic>
        <p:nvPicPr>
          <p:cNvPr id="5" name="Picture 4">
            <a:extLst>
              <a:ext uri="{FF2B5EF4-FFF2-40B4-BE49-F238E27FC236}">
                <a16:creationId xmlns:a16="http://schemas.microsoft.com/office/drawing/2014/main" id="{F999BBEC-B175-2E46-9AAF-921C2E731A2C}"/>
              </a:ext>
            </a:extLst>
          </p:cNvPr>
          <p:cNvPicPr>
            <a:picLocks noChangeAspect="1"/>
          </p:cNvPicPr>
          <p:nvPr/>
        </p:nvPicPr>
        <p:blipFill>
          <a:blip r:embed="rId2"/>
          <a:stretch>
            <a:fillRect/>
          </a:stretch>
        </p:blipFill>
        <p:spPr>
          <a:xfrm>
            <a:off x="5372100" y="1524000"/>
            <a:ext cx="1257300" cy="482600"/>
          </a:xfrm>
          <a:prstGeom prst="rect">
            <a:avLst/>
          </a:prstGeom>
        </p:spPr>
      </p:pic>
      <p:pic>
        <p:nvPicPr>
          <p:cNvPr id="6" name="Picture 5">
            <a:extLst>
              <a:ext uri="{FF2B5EF4-FFF2-40B4-BE49-F238E27FC236}">
                <a16:creationId xmlns:a16="http://schemas.microsoft.com/office/drawing/2014/main" id="{2BDA9B98-F542-EE47-8D98-B865ACC14438}"/>
              </a:ext>
            </a:extLst>
          </p:cNvPr>
          <p:cNvPicPr>
            <a:picLocks noChangeAspect="1"/>
          </p:cNvPicPr>
          <p:nvPr/>
        </p:nvPicPr>
        <p:blipFill>
          <a:blip r:embed="rId3"/>
          <a:stretch>
            <a:fillRect/>
          </a:stretch>
        </p:blipFill>
        <p:spPr>
          <a:xfrm>
            <a:off x="2127250" y="3067050"/>
            <a:ext cx="4889500" cy="723900"/>
          </a:xfrm>
          <a:prstGeom prst="rect">
            <a:avLst/>
          </a:prstGeom>
        </p:spPr>
      </p:pic>
      <p:pic>
        <p:nvPicPr>
          <p:cNvPr id="8" name="Picture 7">
            <a:extLst>
              <a:ext uri="{FF2B5EF4-FFF2-40B4-BE49-F238E27FC236}">
                <a16:creationId xmlns:a16="http://schemas.microsoft.com/office/drawing/2014/main" id="{AF3B3F0A-32BA-E548-A6DA-D2C4265D9941}"/>
              </a:ext>
            </a:extLst>
          </p:cNvPr>
          <p:cNvPicPr>
            <a:picLocks noChangeAspect="1"/>
          </p:cNvPicPr>
          <p:nvPr/>
        </p:nvPicPr>
        <p:blipFill>
          <a:blip r:embed="rId4"/>
          <a:stretch>
            <a:fillRect/>
          </a:stretch>
        </p:blipFill>
        <p:spPr>
          <a:xfrm>
            <a:off x="4038600" y="3657600"/>
            <a:ext cx="4572000" cy="3200400"/>
          </a:xfrm>
          <a:prstGeom prst="rect">
            <a:avLst/>
          </a:prstGeom>
        </p:spPr>
      </p:pic>
    </p:spTree>
    <p:extLst>
      <p:ext uri="{BB962C8B-B14F-4D97-AF65-F5344CB8AC3E}">
        <p14:creationId xmlns:p14="http://schemas.microsoft.com/office/powerpoint/2010/main" val="403368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7ED3-1378-E742-9009-349729CFE063}"/>
              </a:ext>
            </a:extLst>
          </p:cNvPr>
          <p:cNvSpPr>
            <a:spLocks noGrp="1"/>
          </p:cNvSpPr>
          <p:nvPr>
            <p:ph type="title"/>
          </p:nvPr>
        </p:nvSpPr>
        <p:spPr/>
        <p:txBody>
          <a:bodyPr/>
          <a:lstStyle/>
          <a:p>
            <a:r>
              <a:rPr lang="en-US" dirty="0"/>
              <a:t>Most of the Universe is Dark!</a:t>
            </a:r>
          </a:p>
        </p:txBody>
      </p:sp>
      <p:sp>
        <p:nvSpPr>
          <p:cNvPr id="3" name="Content Placeholder 2">
            <a:extLst>
              <a:ext uri="{FF2B5EF4-FFF2-40B4-BE49-F238E27FC236}">
                <a16:creationId xmlns:a16="http://schemas.microsoft.com/office/drawing/2014/main" id="{09EEE5A3-39C8-4C45-B9B4-99745AF4150A}"/>
              </a:ext>
            </a:extLst>
          </p:cNvPr>
          <p:cNvSpPr>
            <a:spLocks noGrp="1"/>
          </p:cNvSpPr>
          <p:nvPr>
            <p:ph idx="1"/>
          </p:nvPr>
        </p:nvSpPr>
        <p:spPr>
          <a:xfrm>
            <a:off x="457200" y="1600200"/>
            <a:ext cx="8229600" cy="5257800"/>
          </a:xfrm>
        </p:spPr>
        <p:txBody>
          <a:bodyPr>
            <a:normAutofit/>
          </a:bodyPr>
          <a:lstStyle/>
          <a:p>
            <a:r>
              <a:rPr lang="en-US" sz="2000" dirty="0"/>
              <a:t>We normally “weigh” the Universe with gravity: v</a:t>
            </a:r>
            <a:r>
              <a:rPr lang="en-US" sz="2000" baseline="30000" dirty="0"/>
              <a:t>2</a:t>
            </a:r>
            <a:r>
              <a:rPr lang="en-US" sz="2000" dirty="0"/>
              <a:t> = GM/r</a:t>
            </a:r>
          </a:p>
          <a:p>
            <a:pPr lvl="1"/>
            <a:r>
              <a:rPr lang="en-US" sz="1600" dirty="0"/>
              <a:t>Planets via their moons or artificial satellites; stars (often) with binaries</a:t>
            </a:r>
          </a:p>
          <a:p>
            <a:pPr lvl="1"/>
            <a:r>
              <a:rPr lang="en-US" sz="1600" dirty="0"/>
              <a:t>Natural to try galaxies and clusters by the same method</a:t>
            </a:r>
          </a:p>
          <a:p>
            <a:r>
              <a:rPr lang="en-US" sz="2000" dirty="0"/>
              <a:t>But gravitational mass exceeds visible mass:</a:t>
            </a:r>
          </a:p>
          <a:p>
            <a:pPr lvl="1"/>
            <a:r>
              <a:rPr lang="en-US" sz="1600" dirty="0"/>
              <a:t>Coma cluster (Zwicky 1933)</a:t>
            </a:r>
          </a:p>
          <a:p>
            <a:pPr lvl="1"/>
            <a:r>
              <a:rPr lang="en-US" sz="1600" dirty="0"/>
              <a:t>Explored much more systematically via</a:t>
            </a:r>
            <a:br>
              <a:rPr lang="en-US" sz="1600" dirty="0"/>
            </a:br>
            <a:r>
              <a:rPr lang="en-US" sz="1600" dirty="0"/>
              <a:t>rotation of spiral galaxies (Rubin et al.)</a:t>
            </a:r>
          </a:p>
          <a:p>
            <a:endParaRPr lang="en-US" sz="2000" dirty="0"/>
          </a:p>
          <a:p>
            <a:r>
              <a:rPr lang="en-US" sz="2000" dirty="0"/>
              <a:t>Now known that most dark matter is:</a:t>
            </a:r>
          </a:p>
          <a:p>
            <a:pPr lvl="1"/>
            <a:r>
              <a:rPr lang="en-US" sz="1600" dirty="0"/>
              <a:t>Non-baryonic in nature (Big Bang Nucleosynthesis)</a:t>
            </a:r>
          </a:p>
          <a:p>
            <a:pPr lvl="1"/>
            <a:r>
              <a:rPr lang="en-US" sz="1600" dirty="0"/>
              <a:t>Not in large compact objects (microlensing – 1990s)</a:t>
            </a:r>
          </a:p>
          <a:p>
            <a:endParaRPr lang="en-US" sz="2000" dirty="0"/>
          </a:p>
          <a:p>
            <a:r>
              <a:rPr lang="en-US" sz="2000" dirty="0"/>
              <a:t>Can still try to measure a(t) by other means – distance vs. redshift. This was successfully done in the 1990s with surprising results, but I want to consider another thread of history first.</a:t>
            </a:r>
          </a:p>
        </p:txBody>
      </p:sp>
      <p:sp>
        <p:nvSpPr>
          <p:cNvPr id="4" name="Slide Number Placeholder 3">
            <a:extLst>
              <a:ext uri="{FF2B5EF4-FFF2-40B4-BE49-F238E27FC236}">
                <a16:creationId xmlns:a16="http://schemas.microsoft.com/office/drawing/2014/main" id="{024458E9-73F4-3F40-88DD-C14B07E96A8A}"/>
              </a:ext>
            </a:extLst>
          </p:cNvPr>
          <p:cNvSpPr>
            <a:spLocks noGrp="1"/>
          </p:cNvSpPr>
          <p:nvPr>
            <p:ph type="sldNum" sz="quarter" idx="12"/>
          </p:nvPr>
        </p:nvSpPr>
        <p:spPr/>
        <p:txBody>
          <a:bodyPr/>
          <a:lstStyle/>
          <a:p>
            <a:fld id="{39C3C0F7-B52B-8F4E-A4B8-3BD4D5F05C2F}" type="slidenum">
              <a:rPr lang="en-US" smtClean="0"/>
              <a:t>11</a:t>
            </a:fld>
            <a:endParaRPr lang="en-US"/>
          </a:p>
        </p:txBody>
      </p:sp>
      <p:pic>
        <p:nvPicPr>
          <p:cNvPr id="5" name="Picture 4">
            <a:extLst>
              <a:ext uri="{FF2B5EF4-FFF2-40B4-BE49-F238E27FC236}">
                <a16:creationId xmlns:a16="http://schemas.microsoft.com/office/drawing/2014/main" id="{CCCF3972-41C6-A547-ADA2-3DC6627D5184}"/>
              </a:ext>
            </a:extLst>
          </p:cNvPr>
          <p:cNvPicPr>
            <a:picLocks noChangeAspect="1"/>
          </p:cNvPicPr>
          <p:nvPr/>
        </p:nvPicPr>
        <p:blipFill>
          <a:blip r:embed="rId2"/>
          <a:stretch>
            <a:fillRect/>
          </a:stretch>
        </p:blipFill>
        <p:spPr>
          <a:xfrm>
            <a:off x="5562600" y="2590800"/>
            <a:ext cx="3454399" cy="2362200"/>
          </a:xfrm>
          <a:prstGeom prst="rect">
            <a:avLst/>
          </a:prstGeom>
        </p:spPr>
      </p:pic>
      <p:sp>
        <p:nvSpPr>
          <p:cNvPr id="6" name="TextBox 5">
            <a:extLst>
              <a:ext uri="{FF2B5EF4-FFF2-40B4-BE49-F238E27FC236}">
                <a16:creationId xmlns:a16="http://schemas.microsoft.com/office/drawing/2014/main" id="{350F5928-4F63-0E4B-8F95-C602E9CCDDDF}"/>
              </a:ext>
            </a:extLst>
          </p:cNvPr>
          <p:cNvSpPr txBox="1"/>
          <p:nvPr/>
        </p:nvSpPr>
        <p:spPr>
          <a:xfrm>
            <a:off x="7491581" y="4229100"/>
            <a:ext cx="1525418" cy="307777"/>
          </a:xfrm>
          <a:prstGeom prst="rect">
            <a:avLst/>
          </a:prstGeom>
          <a:noFill/>
        </p:spPr>
        <p:txBody>
          <a:bodyPr wrap="none" rtlCol="0">
            <a:spAutoFit/>
          </a:bodyPr>
          <a:lstStyle/>
          <a:p>
            <a:r>
              <a:rPr lang="en-US" sz="1400" dirty="0"/>
              <a:t>Rubin et al. (1980)</a:t>
            </a:r>
          </a:p>
        </p:txBody>
      </p:sp>
    </p:spTree>
    <p:extLst>
      <p:ext uri="{BB962C8B-B14F-4D97-AF65-F5344CB8AC3E}">
        <p14:creationId xmlns:p14="http://schemas.microsoft.com/office/powerpoint/2010/main" val="310434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61FCE29-6D0C-6F4C-BD87-2680C7065182}"/>
              </a:ext>
            </a:extLst>
          </p:cNvPr>
          <p:cNvGrpSpPr/>
          <p:nvPr/>
        </p:nvGrpSpPr>
        <p:grpSpPr>
          <a:xfrm>
            <a:off x="3733800" y="3472458"/>
            <a:ext cx="5412259" cy="2212071"/>
            <a:chOff x="2641600" y="1524000"/>
            <a:chExt cx="6504459" cy="2593071"/>
          </a:xfrm>
        </p:grpSpPr>
        <p:pic>
          <p:nvPicPr>
            <p:cNvPr id="3" name="Picture 2">
              <a:extLst>
                <a:ext uri="{FF2B5EF4-FFF2-40B4-BE49-F238E27FC236}">
                  <a16:creationId xmlns:a16="http://schemas.microsoft.com/office/drawing/2014/main" id="{F89EE353-CFBC-9D4C-AF09-514990AFBDED}"/>
                </a:ext>
              </a:extLst>
            </p:cNvPr>
            <p:cNvPicPr>
              <a:picLocks noChangeAspect="1"/>
            </p:cNvPicPr>
            <p:nvPr/>
          </p:nvPicPr>
          <p:blipFill>
            <a:blip r:embed="rId2"/>
            <a:stretch>
              <a:fillRect/>
            </a:stretch>
          </p:blipFill>
          <p:spPr>
            <a:xfrm>
              <a:off x="2641600" y="1524000"/>
              <a:ext cx="6502400" cy="1358900"/>
            </a:xfrm>
            <a:prstGeom prst="rect">
              <a:avLst/>
            </a:prstGeom>
          </p:spPr>
        </p:pic>
        <p:pic>
          <p:nvPicPr>
            <p:cNvPr id="9" name="Picture 8">
              <a:extLst>
                <a:ext uri="{FF2B5EF4-FFF2-40B4-BE49-F238E27FC236}">
                  <a16:creationId xmlns:a16="http://schemas.microsoft.com/office/drawing/2014/main" id="{48E28C11-9792-7A4D-9A78-646D03F9F5A8}"/>
                </a:ext>
              </a:extLst>
            </p:cNvPr>
            <p:cNvPicPr>
              <a:picLocks noChangeAspect="1"/>
            </p:cNvPicPr>
            <p:nvPr/>
          </p:nvPicPr>
          <p:blipFill>
            <a:blip r:embed="rId3"/>
            <a:stretch>
              <a:fillRect/>
            </a:stretch>
          </p:blipFill>
          <p:spPr>
            <a:xfrm>
              <a:off x="2692400" y="2849949"/>
              <a:ext cx="6451600" cy="571500"/>
            </a:xfrm>
            <a:prstGeom prst="rect">
              <a:avLst/>
            </a:prstGeom>
          </p:spPr>
        </p:pic>
        <p:pic>
          <p:nvPicPr>
            <p:cNvPr id="10" name="Picture 9">
              <a:extLst>
                <a:ext uri="{FF2B5EF4-FFF2-40B4-BE49-F238E27FC236}">
                  <a16:creationId xmlns:a16="http://schemas.microsoft.com/office/drawing/2014/main" id="{267D7249-1F39-0242-9408-D1CF35C1E9B2}"/>
                </a:ext>
              </a:extLst>
            </p:cNvPr>
            <p:cNvPicPr>
              <a:picLocks noChangeAspect="1"/>
            </p:cNvPicPr>
            <p:nvPr/>
          </p:nvPicPr>
          <p:blipFill>
            <a:blip r:embed="rId4"/>
            <a:stretch>
              <a:fillRect/>
            </a:stretch>
          </p:blipFill>
          <p:spPr>
            <a:xfrm>
              <a:off x="2732559" y="3748771"/>
              <a:ext cx="6413500" cy="368300"/>
            </a:xfrm>
            <a:prstGeom prst="rect">
              <a:avLst/>
            </a:prstGeom>
          </p:spPr>
        </p:pic>
        <p:sp>
          <p:nvSpPr>
            <p:cNvPr id="11" name="Rectangle 10">
              <a:extLst>
                <a:ext uri="{FF2B5EF4-FFF2-40B4-BE49-F238E27FC236}">
                  <a16:creationId xmlns:a16="http://schemas.microsoft.com/office/drawing/2014/main" id="{75F2A8D7-92DB-2546-BAB9-2ED48CDBD48D}"/>
                </a:ext>
              </a:extLst>
            </p:cNvPr>
            <p:cNvSpPr/>
            <p:nvPr/>
          </p:nvSpPr>
          <p:spPr>
            <a:xfrm>
              <a:off x="6248400" y="3932921"/>
              <a:ext cx="2895600" cy="1841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E9964A7E-8275-FF46-A0C7-C155E89F0D33}"/>
              </a:ext>
            </a:extLst>
          </p:cNvPr>
          <p:cNvSpPr txBox="1"/>
          <p:nvPr/>
        </p:nvSpPr>
        <p:spPr>
          <a:xfrm>
            <a:off x="6391598" y="5091114"/>
            <a:ext cx="343364" cy="369332"/>
          </a:xfrm>
          <a:prstGeom prst="rect">
            <a:avLst/>
          </a:prstGeom>
          <a:noFill/>
        </p:spPr>
        <p:txBody>
          <a:bodyPr wrap="none" rtlCol="0">
            <a:spAutoFit/>
          </a:bodyPr>
          <a:lstStyle/>
          <a:p>
            <a:r>
              <a:rPr lang="en-US" dirty="0"/>
              <a:t>…</a:t>
            </a:r>
          </a:p>
        </p:txBody>
      </p:sp>
      <p:pic>
        <p:nvPicPr>
          <p:cNvPr id="14" name="Picture 13">
            <a:extLst>
              <a:ext uri="{FF2B5EF4-FFF2-40B4-BE49-F238E27FC236}">
                <a16:creationId xmlns:a16="http://schemas.microsoft.com/office/drawing/2014/main" id="{EE9E7EC9-DE1D-4341-94F7-7A34F33AD928}"/>
              </a:ext>
            </a:extLst>
          </p:cNvPr>
          <p:cNvPicPr>
            <a:picLocks noChangeAspect="1"/>
          </p:cNvPicPr>
          <p:nvPr/>
        </p:nvPicPr>
        <p:blipFill>
          <a:blip r:embed="rId5"/>
          <a:stretch>
            <a:fillRect/>
          </a:stretch>
        </p:blipFill>
        <p:spPr>
          <a:xfrm>
            <a:off x="3962400" y="6063258"/>
            <a:ext cx="5181600" cy="718542"/>
          </a:xfrm>
          <a:prstGeom prst="rect">
            <a:avLst/>
          </a:prstGeom>
        </p:spPr>
      </p:pic>
      <p:sp>
        <p:nvSpPr>
          <p:cNvPr id="15" name="TextBox 14">
            <a:extLst>
              <a:ext uri="{FF2B5EF4-FFF2-40B4-BE49-F238E27FC236}">
                <a16:creationId xmlns:a16="http://schemas.microsoft.com/office/drawing/2014/main" id="{88A0E0E4-5B8C-B245-9A48-F3BCED00789E}"/>
              </a:ext>
            </a:extLst>
          </p:cNvPr>
          <p:cNvSpPr txBox="1"/>
          <p:nvPr/>
        </p:nvSpPr>
        <p:spPr>
          <a:xfrm>
            <a:off x="6391598" y="5713485"/>
            <a:ext cx="343364" cy="369332"/>
          </a:xfrm>
          <a:prstGeom prst="rect">
            <a:avLst/>
          </a:prstGeom>
          <a:noFill/>
        </p:spPr>
        <p:txBody>
          <a:bodyPr wrap="none" rtlCol="0">
            <a:spAutoFit/>
          </a:bodyPr>
          <a:lstStyle/>
          <a:p>
            <a:r>
              <a:rPr lang="en-US" dirty="0"/>
              <a:t>…</a:t>
            </a:r>
          </a:p>
        </p:txBody>
      </p:sp>
      <p:sp>
        <p:nvSpPr>
          <p:cNvPr id="2" name="Title 1"/>
          <p:cNvSpPr>
            <a:spLocks noGrp="1"/>
          </p:cNvSpPr>
          <p:nvPr>
            <p:ph type="title"/>
          </p:nvPr>
        </p:nvSpPr>
        <p:spPr>
          <a:xfrm>
            <a:off x="0" y="274638"/>
            <a:ext cx="9144000" cy="1143000"/>
          </a:xfrm>
        </p:spPr>
        <p:txBody>
          <a:bodyPr>
            <a:normAutofit/>
          </a:bodyPr>
          <a:lstStyle/>
          <a:p>
            <a:r>
              <a:rPr lang="en-US" dirty="0"/>
              <a:t>The Cosmic Microwave Background</a:t>
            </a:r>
          </a:p>
        </p:txBody>
      </p:sp>
      <p:sp>
        <p:nvSpPr>
          <p:cNvPr id="4" name="Slide Number Placeholder 3"/>
          <p:cNvSpPr>
            <a:spLocks noGrp="1"/>
          </p:cNvSpPr>
          <p:nvPr>
            <p:ph type="sldNum" sz="quarter" idx="12"/>
          </p:nvPr>
        </p:nvSpPr>
        <p:spPr/>
        <p:txBody>
          <a:bodyPr/>
          <a:lstStyle/>
          <a:p>
            <a:fld id="{39C3C0F7-B52B-8F4E-A4B8-3BD4D5F05C2F}" type="slidenum">
              <a:rPr lang="en-US" smtClean="0"/>
              <a:t>12</a:t>
            </a:fld>
            <a:endParaRPr lang="en-US"/>
          </a:p>
        </p:txBody>
      </p:sp>
      <p:sp>
        <p:nvSpPr>
          <p:cNvPr id="8" name="TextBox 7"/>
          <p:cNvSpPr txBox="1"/>
          <p:nvPr/>
        </p:nvSpPr>
        <p:spPr>
          <a:xfrm>
            <a:off x="76200" y="1799928"/>
            <a:ext cx="3657600" cy="3816429"/>
          </a:xfrm>
          <a:prstGeom prst="rect">
            <a:avLst/>
          </a:prstGeom>
          <a:solidFill>
            <a:srgbClr val="CCFFCC"/>
          </a:solidFill>
        </p:spPr>
        <p:txBody>
          <a:bodyPr wrap="square" rtlCol="0">
            <a:spAutoFit/>
          </a:bodyPr>
          <a:lstStyle/>
          <a:p>
            <a:r>
              <a:rPr lang="en-US" sz="2200" dirty="0"/>
              <a:t>Radiation at a temperature of 2.7 K seen in all directions</a:t>
            </a:r>
          </a:p>
          <a:p>
            <a:endParaRPr lang="en-US" sz="2200" dirty="0"/>
          </a:p>
          <a:p>
            <a:r>
              <a:rPr lang="en-US" sz="2200" dirty="0"/>
              <a:t>Discovery </a:t>
            </a:r>
            <a:r>
              <a:rPr lang="mr-IN" sz="2200" dirty="0"/>
              <a:t>–</a:t>
            </a:r>
            <a:r>
              <a:rPr lang="en-US" sz="2200" dirty="0"/>
              <a:t> Penzias &amp; Wilson (1965), Nobel Prize!</a:t>
            </a:r>
          </a:p>
          <a:p>
            <a:endParaRPr lang="en-US" sz="2200" dirty="0"/>
          </a:p>
          <a:p>
            <a:r>
              <a:rPr lang="en-US" sz="2200" dirty="0"/>
              <a:t>Matches a blackbody spectrum (i.e. the spectrum when all frequencies are in equilibrium at the same temperature)</a:t>
            </a:r>
          </a:p>
        </p:txBody>
      </p:sp>
      <p:pic>
        <p:nvPicPr>
          <p:cNvPr id="16" name="Picture 15">
            <a:extLst>
              <a:ext uri="{FF2B5EF4-FFF2-40B4-BE49-F238E27FC236}">
                <a16:creationId xmlns:a16="http://schemas.microsoft.com/office/drawing/2014/main" id="{33CFBFEA-2CB2-3540-A072-EF4B679358AE}"/>
              </a:ext>
            </a:extLst>
          </p:cNvPr>
          <p:cNvPicPr>
            <a:picLocks noChangeAspect="1"/>
          </p:cNvPicPr>
          <p:nvPr/>
        </p:nvPicPr>
        <p:blipFill>
          <a:blip r:embed="rId6"/>
          <a:stretch>
            <a:fillRect/>
          </a:stretch>
        </p:blipFill>
        <p:spPr>
          <a:xfrm>
            <a:off x="6248400" y="1152099"/>
            <a:ext cx="2895600" cy="2277269"/>
          </a:xfrm>
          <a:prstGeom prst="rect">
            <a:avLst/>
          </a:prstGeom>
        </p:spPr>
      </p:pic>
    </p:spTree>
    <p:extLst>
      <p:ext uri="{BB962C8B-B14F-4D97-AF65-F5344CB8AC3E}">
        <p14:creationId xmlns:p14="http://schemas.microsoft.com/office/powerpoint/2010/main" val="298178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4E8E0A-8EB6-4C45-89D3-57B78E644B8F}"/>
              </a:ext>
            </a:extLst>
          </p:cNvPr>
          <p:cNvPicPr>
            <a:picLocks noChangeAspect="1"/>
          </p:cNvPicPr>
          <p:nvPr/>
        </p:nvPicPr>
        <p:blipFill>
          <a:blip r:embed="rId2"/>
          <a:stretch>
            <a:fillRect/>
          </a:stretch>
        </p:blipFill>
        <p:spPr>
          <a:xfrm>
            <a:off x="0" y="1730188"/>
            <a:ext cx="3962400" cy="5127812"/>
          </a:xfrm>
          <a:prstGeom prst="rect">
            <a:avLst/>
          </a:prstGeom>
        </p:spPr>
      </p:pic>
      <p:sp>
        <p:nvSpPr>
          <p:cNvPr id="2" name="Title 1"/>
          <p:cNvSpPr>
            <a:spLocks noGrp="1"/>
          </p:cNvSpPr>
          <p:nvPr>
            <p:ph type="title"/>
          </p:nvPr>
        </p:nvSpPr>
        <p:spPr>
          <a:xfrm>
            <a:off x="0" y="274638"/>
            <a:ext cx="9144000" cy="1143000"/>
          </a:xfrm>
        </p:spPr>
        <p:txBody>
          <a:bodyPr>
            <a:normAutofit/>
          </a:bodyPr>
          <a:lstStyle/>
          <a:p>
            <a:r>
              <a:rPr lang="en-US" dirty="0"/>
              <a:t>COBE – 1989</a:t>
            </a:r>
          </a:p>
        </p:txBody>
      </p:sp>
      <p:sp>
        <p:nvSpPr>
          <p:cNvPr id="4" name="Slide Number Placeholder 3"/>
          <p:cNvSpPr>
            <a:spLocks noGrp="1"/>
          </p:cNvSpPr>
          <p:nvPr>
            <p:ph type="sldNum" sz="quarter" idx="12"/>
          </p:nvPr>
        </p:nvSpPr>
        <p:spPr/>
        <p:txBody>
          <a:bodyPr/>
          <a:lstStyle/>
          <a:p>
            <a:fld id="{39C3C0F7-B52B-8F4E-A4B8-3BD4D5F05C2F}" type="slidenum">
              <a:rPr lang="en-US" smtClean="0"/>
              <a:t>13</a:t>
            </a:fld>
            <a:endParaRPr lang="en-US"/>
          </a:p>
        </p:txBody>
      </p:sp>
      <p:pic>
        <p:nvPicPr>
          <p:cNvPr id="5" name="Picture 4"/>
          <p:cNvPicPr>
            <a:picLocks noChangeAspect="1"/>
          </p:cNvPicPr>
          <p:nvPr/>
        </p:nvPicPr>
        <p:blipFill>
          <a:blip r:embed="rId3"/>
          <a:stretch>
            <a:fillRect/>
          </a:stretch>
        </p:blipFill>
        <p:spPr>
          <a:xfrm>
            <a:off x="3810000" y="3810000"/>
            <a:ext cx="3900612" cy="2945077"/>
          </a:xfrm>
          <a:prstGeom prst="rect">
            <a:avLst/>
          </a:prstGeom>
        </p:spPr>
      </p:pic>
      <p:sp>
        <p:nvSpPr>
          <p:cNvPr id="6" name="Rectangle 5"/>
          <p:cNvSpPr/>
          <p:nvPr/>
        </p:nvSpPr>
        <p:spPr>
          <a:xfrm>
            <a:off x="5684106" y="4111542"/>
            <a:ext cx="1676400" cy="4572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02906" y="3489437"/>
            <a:ext cx="5638800" cy="369332"/>
          </a:xfrm>
          <a:prstGeom prst="rect">
            <a:avLst/>
          </a:prstGeom>
          <a:noFill/>
        </p:spPr>
        <p:txBody>
          <a:bodyPr wrap="square" rtlCol="0">
            <a:spAutoFit/>
          </a:bodyPr>
          <a:lstStyle/>
          <a:p>
            <a:r>
              <a:rPr lang="en-US" dirty="0"/>
              <a:t>Spectrum Measured by the COBE satellite, 1992</a:t>
            </a:r>
          </a:p>
        </p:txBody>
      </p:sp>
      <p:pic>
        <p:nvPicPr>
          <p:cNvPr id="9" name="Picture 8">
            <a:extLst>
              <a:ext uri="{FF2B5EF4-FFF2-40B4-BE49-F238E27FC236}">
                <a16:creationId xmlns:a16="http://schemas.microsoft.com/office/drawing/2014/main" id="{5DEBD8C4-9E92-EF45-A24B-54B96404E516}"/>
              </a:ext>
            </a:extLst>
          </p:cNvPr>
          <p:cNvPicPr>
            <a:picLocks noChangeAspect="1"/>
          </p:cNvPicPr>
          <p:nvPr/>
        </p:nvPicPr>
        <p:blipFill>
          <a:blip r:embed="rId4"/>
          <a:stretch>
            <a:fillRect/>
          </a:stretch>
        </p:blipFill>
        <p:spPr>
          <a:xfrm>
            <a:off x="6118953" y="64935"/>
            <a:ext cx="3002094" cy="3390900"/>
          </a:xfrm>
          <a:prstGeom prst="rect">
            <a:avLst/>
          </a:prstGeom>
        </p:spPr>
      </p:pic>
      <p:sp>
        <p:nvSpPr>
          <p:cNvPr id="11" name="TextBox 10">
            <a:extLst>
              <a:ext uri="{FF2B5EF4-FFF2-40B4-BE49-F238E27FC236}">
                <a16:creationId xmlns:a16="http://schemas.microsoft.com/office/drawing/2014/main" id="{92C605DA-C224-AA48-AFED-8A079E09DB3D}"/>
              </a:ext>
            </a:extLst>
          </p:cNvPr>
          <p:cNvSpPr txBox="1"/>
          <p:nvPr/>
        </p:nvSpPr>
        <p:spPr>
          <a:xfrm>
            <a:off x="246134" y="1407022"/>
            <a:ext cx="3051413" cy="646331"/>
          </a:xfrm>
          <a:prstGeom prst="rect">
            <a:avLst/>
          </a:prstGeom>
          <a:noFill/>
        </p:spPr>
        <p:txBody>
          <a:bodyPr wrap="none" rtlCol="0">
            <a:spAutoFit/>
          </a:bodyPr>
          <a:lstStyle/>
          <a:p>
            <a:r>
              <a:rPr lang="en-US" dirty="0"/>
              <a:t>Anisotropy measured by DMR:</a:t>
            </a:r>
            <a:br>
              <a:rPr lang="en-US" dirty="0"/>
            </a:br>
            <a:r>
              <a:rPr lang="en-US" dirty="0"/>
              <a:t>structure in the early Universe</a:t>
            </a:r>
          </a:p>
        </p:txBody>
      </p:sp>
    </p:spTree>
    <p:extLst>
      <p:ext uri="{BB962C8B-B14F-4D97-AF65-F5344CB8AC3E}">
        <p14:creationId xmlns:p14="http://schemas.microsoft.com/office/powerpoint/2010/main" val="347324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2EDD-E11D-E143-B526-2C9CDAA685F2}"/>
              </a:ext>
            </a:extLst>
          </p:cNvPr>
          <p:cNvSpPr>
            <a:spLocks noGrp="1"/>
          </p:cNvSpPr>
          <p:nvPr>
            <p:ph type="title"/>
          </p:nvPr>
        </p:nvSpPr>
        <p:spPr/>
        <p:txBody>
          <a:bodyPr/>
          <a:lstStyle/>
          <a:p>
            <a:r>
              <a:rPr lang="en-US" dirty="0"/>
              <a:t>Origin of the fluctuations?</a:t>
            </a:r>
          </a:p>
        </p:txBody>
      </p:sp>
      <p:sp>
        <p:nvSpPr>
          <p:cNvPr id="3" name="Content Placeholder 2">
            <a:extLst>
              <a:ext uri="{FF2B5EF4-FFF2-40B4-BE49-F238E27FC236}">
                <a16:creationId xmlns:a16="http://schemas.microsoft.com/office/drawing/2014/main" id="{35CB63A9-D44B-E049-A76C-DAD18E2E62A2}"/>
              </a:ext>
            </a:extLst>
          </p:cNvPr>
          <p:cNvSpPr>
            <a:spLocks noGrp="1"/>
          </p:cNvSpPr>
          <p:nvPr>
            <p:ph idx="1"/>
          </p:nvPr>
        </p:nvSpPr>
        <p:spPr>
          <a:xfrm>
            <a:off x="457200" y="1600200"/>
            <a:ext cx="5486400" cy="5257800"/>
          </a:xfrm>
        </p:spPr>
        <p:txBody>
          <a:bodyPr>
            <a:normAutofit/>
          </a:bodyPr>
          <a:lstStyle/>
          <a:p>
            <a:r>
              <a:rPr lang="en-US" sz="2000" dirty="0"/>
              <a:t>Observable features in the CMB were imprinted when the Universe became transparent (T ~ 3000 K for hydrogen plasma, or z=1000)</a:t>
            </a:r>
          </a:p>
          <a:p>
            <a:r>
              <a:rPr lang="en-US" sz="2000" dirty="0"/>
              <a:t>But the Universe was too young for information to travel between these regions – so:</a:t>
            </a:r>
          </a:p>
          <a:p>
            <a:pPr lvl="1"/>
            <a:r>
              <a:rPr lang="en-US" sz="1600" dirty="0"/>
              <a:t>Why is the Universe so uniform?</a:t>
            </a:r>
          </a:p>
          <a:p>
            <a:pPr lvl="1"/>
            <a:r>
              <a:rPr lang="en-US" sz="1600" dirty="0"/>
              <a:t>and how did the perturbations develop?</a:t>
            </a:r>
          </a:p>
          <a:p>
            <a:endParaRPr lang="en-US" sz="2000" dirty="0"/>
          </a:p>
          <a:p>
            <a:r>
              <a:rPr lang="en-US" sz="2000" dirty="0"/>
              <a:t>Leading explanation is </a:t>
            </a:r>
            <a:r>
              <a:rPr lang="en-US" sz="2000" b="1" dirty="0">
                <a:solidFill>
                  <a:srgbClr val="FF0000"/>
                </a:solidFill>
              </a:rPr>
              <a:t>inflation</a:t>
            </a:r>
            <a:r>
              <a:rPr lang="en-US" sz="2000" dirty="0"/>
              <a:t>, developed in early 1980s</a:t>
            </a:r>
          </a:p>
          <a:p>
            <a:pPr lvl="1"/>
            <a:r>
              <a:rPr lang="en-US" sz="1600" dirty="0"/>
              <a:t>Period of exponential expansion solves communication problem</a:t>
            </a:r>
          </a:p>
          <a:p>
            <a:pPr lvl="1"/>
            <a:r>
              <a:rPr lang="en-US" sz="1600" dirty="0"/>
              <a:t>Perturbations are quantum fluctuations stretched to cosmic scale</a:t>
            </a:r>
          </a:p>
          <a:p>
            <a:pPr lvl="1"/>
            <a:r>
              <a:rPr lang="en-US" sz="1600" dirty="0"/>
              <a:t>Many successes in CMB statistics (</a:t>
            </a:r>
            <a:r>
              <a:rPr lang="en-US" sz="1600" dirty="0" err="1"/>
              <a:t>Gaussianity</a:t>
            </a:r>
            <a:r>
              <a:rPr lang="en-US" sz="1600" dirty="0"/>
              <a:t>, adiabaticity, near-scale-invariance …) but inflation remains a theory</a:t>
            </a:r>
          </a:p>
          <a:p>
            <a:pPr lvl="1"/>
            <a:endParaRPr lang="en-US" sz="1600" dirty="0"/>
          </a:p>
          <a:p>
            <a:endParaRPr lang="en-US" sz="2000" dirty="0"/>
          </a:p>
        </p:txBody>
      </p:sp>
      <p:sp>
        <p:nvSpPr>
          <p:cNvPr id="4" name="Slide Number Placeholder 3">
            <a:extLst>
              <a:ext uri="{FF2B5EF4-FFF2-40B4-BE49-F238E27FC236}">
                <a16:creationId xmlns:a16="http://schemas.microsoft.com/office/drawing/2014/main" id="{68AF0B5F-6CE1-154E-9CD4-915B84C70BF9}"/>
              </a:ext>
            </a:extLst>
          </p:cNvPr>
          <p:cNvSpPr>
            <a:spLocks noGrp="1"/>
          </p:cNvSpPr>
          <p:nvPr>
            <p:ph type="sldNum" sz="quarter" idx="12"/>
          </p:nvPr>
        </p:nvSpPr>
        <p:spPr/>
        <p:txBody>
          <a:bodyPr/>
          <a:lstStyle/>
          <a:p>
            <a:fld id="{39C3C0F7-B52B-8F4E-A4B8-3BD4D5F05C2F}" type="slidenum">
              <a:rPr lang="en-US" smtClean="0"/>
              <a:t>14</a:t>
            </a:fld>
            <a:endParaRPr lang="en-US"/>
          </a:p>
        </p:txBody>
      </p:sp>
      <p:grpSp>
        <p:nvGrpSpPr>
          <p:cNvPr id="18" name="Group 17">
            <a:extLst>
              <a:ext uri="{FF2B5EF4-FFF2-40B4-BE49-F238E27FC236}">
                <a16:creationId xmlns:a16="http://schemas.microsoft.com/office/drawing/2014/main" id="{621588C5-C77B-2747-8EDE-678E2DF1E825}"/>
              </a:ext>
            </a:extLst>
          </p:cNvPr>
          <p:cNvGrpSpPr/>
          <p:nvPr/>
        </p:nvGrpSpPr>
        <p:grpSpPr>
          <a:xfrm>
            <a:off x="4191000" y="1295400"/>
            <a:ext cx="4741277" cy="3888948"/>
            <a:chOff x="4876800" y="2057400"/>
            <a:chExt cx="3903077" cy="3142389"/>
          </a:xfrm>
        </p:grpSpPr>
        <p:cxnSp>
          <p:nvCxnSpPr>
            <p:cNvPr id="6" name="Straight Arrow Connector 5">
              <a:extLst>
                <a:ext uri="{FF2B5EF4-FFF2-40B4-BE49-F238E27FC236}">
                  <a16:creationId xmlns:a16="http://schemas.microsoft.com/office/drawing/2014/main" id="{523D275A-7708-1C41-B722-CE7FDB1AE2F6}"/>
                </a:ext>
              </a:extLst>
            </p:cNvPr>
            <p:cNvCxnSpPr/>
            <p:nvPr/>
          </p:nvCxnSpPr>
          <p:spPr>
            <a:xfrm flipV="1">
              <a:off x="6798677" y="3048000"/>
              <a:ext cx="0" cy="18288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4615990-92B3-4642-8063-622F652D5092}"/>
                </a:ext>
              </a:extLst>
            </p:cNvPr>
            <p:cNvCxnSpPr>
              <a:cxnSpLocks/>
            </p:cNvCxnSpPr>
            <p:nvPr/>
          </p:nvCxnSpPr>
          <p:spPr>
            <a:xfrm>
              <a:off x="6798677" y="4889157"/>
              <a:ext cx="198120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6E7A7B1-DE29-E341-8A4E-1B858601C214}"/>
                </a:ext>
              </a:extLst>
            </p:cNvPr>
            <p:cNvSpPr txBox="1"/>
            <p:nvPr/>
          </p:nvSpPr>
          <p:spPr>
            <a:xfrm rot="16200000">
              <a:off x="5782629" y="3747642"/>
              <a:ext cx="1574900" cy="278702"/>
            </a:xfrm>
            <a:prstGeom prst="rect">
              <a:avLst/>
            </a:prstGeom>
            <a:noFill/>
          </p:spPr>
          <p:txBody>
            <a:bodyPr wrap="none" rtlCol="0">
              <a:spAutoFit/>
            </a:bodyPr>
            <a:lstStyle/>
            <a:p>
              <a:r>
                <a:rPr lang="en-US" sz="1600" dirty="0"/>
                <a:t>potential energy V(</a:t>
              </a:r>
              <a:r>
                <a:rPr lang="en-US" sz="1600" dirty="0">
                  <a:latin typeface="Symbol" pitchFamily="2" charset="2"/>
                </a:rPr>
                <a:t>f</a:t>
              </a:r>
              <a:r>
                <a:rPr lang="en-US" sz="1600" dirty="0"/>
                <a:t>)</a:t>
              </a:r>
            </a:p>
          </p:txBody>
        </p:sp>
        <p:sp>
          <p:nvSpPr>
            <p:cNvPr id="10" name="TextBox 9">
              <a:extLst>
                <a:ext uri="{FF2B5EF4-FFF2-40B4-BE49-F238E27FC236}">
                  <a16:creationId xmlns:a16="http://schemas.microsoft.com/office/drawing/2014/main" id="{57BE6E7A-6087-8248-99E3-01AC152DAFF4}"/>
                </a:ext>
              </a:extLst>
            </p:cNvPr>
            <p:cNvSpPr txBox="1"/>
            <p:nvPr/>
          </p:nvSpPr>
          <p:spPr>
            <a:xfrm>
              <a:off x="7167215" y="4926227"/>
              <a:ext cx="1012301" cy="273562"/>
            </a:xfrm>
            <a:prstGeom prst="rect">
              <a:avLst/>
            </a:prstGeom>
            <a:noFill/>
          </p:spPr>
          <p:txBody>
            <a:bodyPr wrap="none" rtlCol="0">
              <a:spAutoFit/>
            </a:bodyPr>
            <a:lstStyle/>
            <a:p>
              <a:r>
                <a:rPr lang="en-US" sz="1600" dirty="0"/>
                <a:t>scalar field </a:t>
              </a:r>
              <a:r>
                <a:rPr lang="en-US" sz="1600" dirty="0">
                  <a:latin typeface="Symbol" pitchFamily="2" charset="2"/>
                </a:rPr>
                <a:t>f</a:t>
              </a:r>
            </a:p>
          </p:txBody>
        </p:sp>
        <p:sp>
          <p:nvSpPr>
            <p:cNvPr id="11" name="Arc 10">
              <a:extLst>
                <a:ext uri="{FF2B5EF4-FFF2-40B4-BE49-F238E27FC236}">
                  <a16:creationId xmlns:a16="http://schemas.microsoft.com/office/drawing/2014/main" id="{CE54BB95-111D-DA45-B32A-2971041D7735}"/>
                </a:ext>
              </a:extLst>
            </p:cNvPr>
            <p:cNvSpPr/>
            <p:nvPr/>
          </p:nvSpPr>
          <p:spPr>
            <a:xfrm flipV="1">
              <a:off x="4876800" y="2057400"/>
              <a:ext cx="3801561" cy="2825579"/>
            </a:xfrm>
            <a:prstGeom prst="arc">
              <a:avLst>
                <a:gd name="adj1" fmla="val 16200000"/>
                <a:gd name="adj2" fmla="val 2091057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5-Point Star 11">
              <a:extLst>
                <a:ext uri="{FF2B5EF4-FFF2-40B4-BE49-F238E27FC236}">
                  <a16:creationId xmlns:a16="http://schemas.microsoft.com/office/drawing/2014/main" id="{124BD8CC-623E-334C-8898-AD6A9DD13855}"/>
                </a:ext>
              </a:extLst>
            </p:cNvPr>
            <p:cNvSpPr/>
            <p:nvPr/>
          </p:nvSpPr>
          <p:spPr>
            <a:xfrm>
              <a:off x="8182738" y="4000473"/>
              <a:ext cx="228600" cy="228600"/>
            </a:xfrm>
            <a:prstGeom prst="star5">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B4D201C6-D004-D84B-805F-66F8D8767B7D}"/>
                </a:ext>
              </a:extLst>
            </p:cNvPr>
            <p:cNvSpPr/>
            <p:nvPr/>
          </p:nvSpPr>
          <p:spPr>
            <a:xfrm>
              <a:off x="7636877" y="4419600"/>
              <a:ext cx="228600" cy="228600"/>
            </a:xfrm>
            <a:prstGeom prst="star5">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75B806-1E48-9C4C-BB3A-5BF1AD7AF3C1}"/>
                </a:ext>
              </a:extLst>
            </p:cNvPr>
            <p:cNvCxnSpPr/>
            <p:nvPr/>
          </p:nvCxnSpPr>
          <p:spPr>
            <a:xfrm flipH="1">
              <a:off x="7941677" y="4267200"/>
              <a:ext cx="228600" cy="1524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758790F-4496-514C-AA44-5CABDEC35A84}"/>
                </a:ext>
              </a:extLst>
            </p:cNvPr>
            <p:cNvCxnSpPr>
              <a:cxnSpLocks/>
            </p:cNvCxnSpPr>
            <p:nvPr/>
          </p:nvCxnSpPr>
          <p:spPr>
            <a:xfrm flipH="1">
              <a:off x="7317085" y="4648200"/>
              <a:ext cx="319792" cy="14622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52856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959"/>
            <a:ext cx="9144001" cy="1143000"/>
          </a:xfrm>
        </p:spPr>
        <p:txBody>
          <a:bodyPr>
            <a:normAutofit/>
          </a:bodyPr>
          <a:lstStyle/>
          <a:p>
            <a:r>
              <a:rPr lang="en-US" dirty="0"/>
              <a:t>Cosmic acceleration (“dark energy”)</a:t>
            </a:r>
          </a:p>
        </p:txBody>
      </p:sp>
      <p:pic>
        <p:nvPicPr>
          <p:cNvPr id="4" name="Picture 3"/>
          <p:cNvPicPr>
            <a:picLocks noChangeAspect="1"/>
          </p:cNvPicPr>
          <p:nvPr/>
        </p:nvPicPr>
        <p:blipFill>
          <a:blip r:embed="rId2"/>
          <a:stretch>
            <a:fillRect/>
          </a:stretch>
        </p:blipFill>
        <p:spPr>
          <a:xfrm>
            <a:off x="606249" y="2209800"/>
            <a:ext cx="3965751" cy="4079005"/>
          </a:xfrm>
          <a:prstGeom prst="rect">
            <a:avLst/>
          </a:prstGeom>
        </p:spPr>
      </p:pic>
      <p:pic>
        <p:nvPicPr>
          <p:cNvPr id="5" name="Picture 4"/>
          <p:cNvPicPr>
            <a:picLocks noChangeAspect="1"/>
          </p:cNvPicPr>
          <p:nvPr/>
        </p:nvPicPr>
        <p:blipFill>
          <a:blip r:embed="rId3"/>
          <a:stretch>
            <a:fillRect/>
          </a:stretch>
        </p:blipFill>
        <p:spPr>
          <a:xfrm>
            <a:off x="4863291" y="2209800"/>
            <a:ext cx="4110083" cy="4146550"/>
          </a:xfrm>
          <a:prstGeom prst="rect">
            <a:avLst/>
          </a:prstGeom>
        </p:spPr>
      </p:pic>
      <p:sp>
        <p:nvSpPr>
          <p:cNvPr id="6" name="TextBox 5"/>
          <p:cNvSpPr txBox="1"/>
          <p:nvPr/>
        </p:nvSpPr>
        <p:spPr>
          <a:xfrm>
            <a:off x="5628283" y="6485718"/>
            <a:ext cx="2696208" cy="369332"/>
          </a:xfrm>
          <a:prstGeom prst="rect">
            <a:avLst/>
          </a:prstGeom>
          <a:noFill/>
        </p:spPr>
        <p:txBody>
          <a:bodyPr wrap="none" rtlCol="0">
            <a:spAutoFit/>
          </a:bodyPr>
          <a:lstStyle/>
          <a:p>
            <a:r>
              <a:rPr lang="en-US" dirty="0" err="1"/>
              <a:t>Riess</a:t>
            </a:r>
            <a:r>
              <a:rPr lang="en-US" dirty="0"/>
              <a:t> et al, </a:t>
            </a:r>
            <a:r>
              <a:rPr lang="en-US" dirty="0" err="1"/>
              <a:t>Perlmutter</a:t>
            </a:r>
            <a:r>
              <a:rPr lang="en-US" dirty="0"/>
              <a:t> et al</a:t>
            </a:r>
          </a:p>
        </p:txBody>
      </p:sp>
      <p:sp>
        <p:nvSpPr>
          <p:cNvPr id="7" name="TextBox 6"/>
          <p:cNvSpPr txBox="1"/>
          <p:nvPr/>
        </p:nvSpPr>
        <p:spPr>
          <a:xfrm>
            <a:off x="36119" y="1287959"/>
            <a:ext cx="9107882" cy="769441"/>
          </a:xfrm>
          <a:prstGeom prst="rect">
            <a:avLst/>
          </a:prstGeom>
          <a:noFill/>
        </p:spPr>
        <p:txBody>
          <a:bodyPr wrap="square" rtlCol="0">
            <a:spAutoFit/>
          </a:bodyPr>
          <a:lstStyle/>
          <a:p>
            <a:r>
              <a:rPr lang="en-US" sz="2200" b="1" dirty="0"/>
              <a:t>1998-9:</a:t>
            </a:r>
            <a:r>
              <a:rPr lang="en-US" sz="2200" i="1" dirty="0"/>
              <a:t> Discovery of accelerating Universe from Type </a:t>
            </a:r>
            <a:r>
              <a:rPr lang="en-US" sz="2200" i="1" dirty="0" err="1"/>
              <a:t>Ia</a:t>
            </a:r>
            <a:r>
              <a:rPr lang="en-US" sz="2200" i="1" dirty="0"/>
              <a:t> supernovae. There is some new field or force that causes all of space to be repulsive.</a:t>
            </a:r>
          </a:p>
        </p:txBody>
      </p:sp>
      <p:sp>
        <p:nvSpPr>
          <p:cNvPr id="3" name="Slide Number Placeholder 2"/>
          <p:cNvSpPr>
            <a:spLocks noGrp="1"/>
          </p:cNvSpPr>
          <p:nvPr>
            <p:ph type="sldNum" sz="quarter" idx="12"/>
          </p:nvPr>
        </p:nvSpPr>
        <p:spPr/>
        <p:txBody>
          <a:bodyPr/>
          <a:lstStyle/>
          <a:p>
            <a:fld id="{8884B69D-CEFA-4042-98CF-66F166100366}" type="slidenum">
              <a:rPr lang="en-US" smtClean="0"/>
              <a:t>15</a:t>
            </a:fld>
            <a:endParaRPr lang="en-US"/>
          </a:p>
        </p:txBody>
      </p:sp>
      <p:sp>
        <p:nvSpPr>
          <p:cNvPr id="8" name="Up Arrow 7"/>
          <p:cNvSpPr/>
          <p:nvPr/>
        </p:nvSpPr>
        <p:spPr>
          <a:xfrm>
            <a:off x="51797" y="2524465"/>
            <a:ext cx="595751" cy="1599351"/>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solidFill>
                  <a:schemeClr val="tx1"/>
                </a:solidFill>
              </a:rPr>
              <a:t>fainter</a:t>
            </a:r>
          </a:p>
        </p:txBody>
      </p:sp>
      <p:sp>
        <p:nvSpPr>
          <p:cNvPr id="9" name="Up Arrow 8"/>
          <p:cNvSpPr/>
          <p:nvPr/>
        </p:nvSpPr>
        <p:spPr>
          <a:xfrm rot="5400000">
            <a:off x="2398332" y="5044420"/>
            <a:ext cx="595751" cy="2966759"/>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solidFill>
                  <a:schemeClr val="tx1"/>
                </a:solidFill>
              </a:rPr>
              <a:t>moving away from us faster</a:t>
            </a:r>
          </a:p>
        </p:txBody>
      </p:sp>
    </p:spTree>
    <p:extLst>
      <p:ext uri="{BB962C8B-B14F-4D97-AF65-F5344CB8AC3E}">
        <p14:creationId xmlns:p14="http://schemas.microsoft.com/office/powerpoint/2010/main" val="2352383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0"/>
            <a:ext cx="8229600" cy="914400"/>
          </a:xfrm>
        </p:spPr>
        <p:txBody>
          <a:bodyPr/>
          <a:lstStyle/>
          <a:p>
            <a:pPr eaLnBrk="1" hangingPunct="1"/>
            <a:r>
              <a:rPr lang="en-US" dirty="0">
                <a:solidFill>
                  <a:srgbClr val="000000"/>
                </a:solidFill>
              </a:rPr>
              <a:t>History of the Universe</a:t>
            </a:r>
          </a:p>
        </p:txBody>
      </p:sp>
      <p:sp>
        <p:nvSpPr>
          <p:cNvPr id="18435" name="Line 3"/>
          <p:cNvSpPr>
            <a:spLocks noChangeShapeType="1"/>
          </p:cNvSpPr>
          <p:nvPr/>
        </p:nvSpPr>
        <p:spPr bwMode="auto">
          <a:xfrm>
            <a:off x="457200" y="2393950"/>
            <a:ext cx="8229600" cy="0"/>
          </a:xfrm>
          <a:prstGeom prst="line">
            <a:avLst/>
          </a:prstGeom>
          <a:noFill/>
          <a:ln w="38100">
            <a:solidFill>
              <a:srgbClr val="000000"/>
            </a:solidFill>
            <a:round/>
            <a:headEnd/>
            <a:tailEnd type="triangle" w="lg" len="lg"/>
          </a:ln>
        </p:spPr>
        <p:txBody>
          <a:bodyPr>
            <a:prstTxWarp prst="textNoShape">
              <a:avLst/>
            </a:prstTxWarp>
          </a:bodyPr>
          <a:lstStyle/>
          <a:p>
            <a:endParaRPr lang="en-US">
              <a:solidFill>
                <a:srgbClr val="000000"/>
              </a:solidFill>
            </a:endParaRPr>
          </a:p>
        </p:txBody>
      </p:sp>
      <p:sp>
        <p:nvSpPr>
          <p:cNvPr id="18436" name="Line 4"/>
          <p:cNvSpPr>
            <a:spLocks noChangeShapeType="1"/>
          </p:cNvSpPr>
          <p:nvPr/>
        </p:nvSpPr>
        <p:spPr bwMode="auto">
          <a:xfrm>
            <a:off x="8229600" y="2165350"/>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37" name="Text Box 5"/>
          <p:cNvSpPr txBox="1">
            <a:spLocks noChangeArrowheads="1"/>
          </p:cNvSpPr>
          <p:nvPr/>
        </p:nvSpPr>
        <p:spPr bwMode="auto">
          <a:xfrm>
            <a:off x="7696200" y="1463675"/>
            <a:ext cx="1069993" cy="1477328"/>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14 </a:t>
            </a:r>
            <a:r>
              <a:rPr lang="en-US" dirty="0" err="1">
                <a:solidFill>
                  <a:srgbClr val="000000"/>
                </a:solidFill>
              </a:rPr>
              <a:t>Gyr</a:t>
            </a:r>
            <a:endParaRPr lang="en-US" dirty="0">
              <a:solidFill>
                <a:srgbClr val="000000"/>
              </a:solidFill>
            </a:endParaRPr>
          </a:p>
          <a:p>
            <a:pPr algn="ctr"/>
            <a:r>
              <a:rPr lang="en-US" dirty="0">
                <a:solidFill>
                  <a:srgbClr val="000000"/>
                </a:solidFill>
              </a:rPr>
              <a:t>Today</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3K</a:t>
            </a:r>
          </a:p>
        </p:txBody>
      </p:sp>
      <p:sp>
        <p:nvSpPr>
          <p:cNvPr id="18438" name="Line 6"/>
          <p:cNvSpPr>
            <a:spLocks noChangeShapeType="1"/>
          </p:cNvSpPr>
          <p:nvPr/>
        </p:nvSpPr>
        <p:spPr bwMode="auto">
          <a:xfrm>
            <a:off x="7010400" y="2165350"/>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39" name="Text Box 7"/>
          <p:cNvSpPr txBox="1">
            <a:spLocks noChangeArrowheads="1"/>
          </p:cNvSpPr>
          <p:nvPr/>
        </p:nvSpPr>
        <p:spPr bwMode="auto">
          <a:xfrm>
            <a:off x="6276664" y="914400"/>
            <a:ext cx="1345703" cy="2031325"/>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7 </a:t>
            </a:r>
            <a:r>
              <a:rPr lang="en-US" dirty="0" err="1">
                <a:solidFill>
                  <a:srgbClr val="000000"/>
                </a:solidFill>
              </a:rPr>
              <a:t>Gyr</a:t>
            </a:r>
            <a:endParaRPr lang="en-US" dirty="0">
              <a:solidFill>
                <a:srgbClr val="000000"/>
              </a:solidFill>
            </a:endParaRPr>
          </a:p>
          <a:p>
            <a:pPr algn="ctr"/>
            <a:r>
              <a:rPr lang="en-US" dirty="0">
                <a:solidFill>
                  <a:srgbClr val="000000"/>
                </a:solidFill>
              </a:rPr>
              <a:t>Universe</a:t>
            </a:r>
          </a:p>
          <a:p>
            <a:pPr algn="ctr"/>
            <a:r>
              <a:rPr lang="en-US" dirty="0">
                <a:solidFill>
                  <a:srgbClr val="000000"/>
                </a:solidFill>
              </a:rPr>
              <a:t>starts</a:t>
            </a:r>
          </a:p>
          <a:p>
            <a:pPr algn="ctr"/>
            <a:r>
              <a:rPr lang="en-US" dirty="0">
                <a:solidFill>
                  <a:srgbClr val="000000"/>
                </a:solidFill>
              </a:rPr>
              <a:t>Accelerating</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5K</a:t>
            </a:r>
          </a:p>
        </p:txBody>
      </p:sp>
      <p:sp>
        <p:nvSpPr>
          <p:cNvPr id="18440" name="Line 8"/>
          <p:cNvSpPr>
            <a:spLocks noChangeShapeType="1"/>
          </p:cNvSpPr>
          <p:nvPr/>
        </p:nvSpPr>
        <p:spPr bwMode="auto">
          <a:xfrm>
            <a:off x="5611813"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1" name="Text Box 9"/>
          <p:cNvSpPr txBox="1">
            <a:spLocks noChangeArrowheads="1"/>
          </p:cNvSpPr>
          <p:nvPr/>
        </p:nvSpPr>
        <p:spPr bwMode="auto">
          <a:xfrm>
            <a:off x="4919987" y="1190625"/>
            <a:ext cx="1330826" cy="1754327"/>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300 </a:t>
            </a:r>
            <a:r>
              <a:rPr lang="en-US" dirty="0" err="1">
                <a:solidFill>
                  <a:srgbClr val="000000"/>
                </a:solidFill>
              </a:rPr>
              <a:t>Myr</a:t>
            </a:r>
            <a:endParaRPr lang="en-US" dirty="0">
              <a:solidFill>
                <a:srgbClr val="000000"/>
              </a:solidFill>
            </a:endParaRPr>
          </a:p>
          <a:p>
            <a:pPr algn="ctr"/>
            <a:r>
              <a:rPr lang="en-US" dirty="0">
                <a:solidFill>
                  <a:srgbClr val="000000"/>
                </a:solidFill>
              </a:rPr>
              <a:t>First stars</a:t>
            </a:r>
          </a:p>
          <a:p>
            <a:pPr algn="ctr"/>
            <a:r>
              <a:rPr lang="en-US" dirty="0">
                <a:solidFill>
                  <a:srgbClr val="000000"/>
                </a:solidFill>
              </a:rPr>
              <a:t>and galaxies</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baseline="-25000" dirty="0">
                <a:solidFill>
                  <a:srgbClr val="000000"/>
                </a:solidFill>
              </a:rPr>
              <a:t>CMB</a:t>
            </a:r>
            <a:r>
              <a:rPr lang="en-US" dirty="0">
                <a:solidFill>
                  <a:srgbClr val="000000"/>
                </a:solidFill>
              </a:rPr>
              <a:t> ~ 40K</a:t>
            </a:r>
          </a:p>
        </p:txBody>
      </p:sp>
      <p:sp>
        <p:nvSpPr>
          <p:cNvPr id="18442" name="Line 10"/>
          <p:cNvSpPr>
            <a:spLocks noChangeShapeType="1"/>
          </p:cNvSpPr>
          <p:nvPr/>
        </p:nvSpPr>
        <p:spPr bwMode="auto">
          <a:xfrm>
            <a:off x="3981450"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3" name="Text Box 11"/>
          <p:cNvSpPr txBox="1">
            <a:spLocks noChangeArrowheads="1"/>
          </p:cNvSpPr>
          <p:nvPr/>
        </p:nvSpPr>
        <p:spPr bwMode="auto">
          <a:xfrm>
            <a:off x="3062764" y="685800"/>
            <a:ext cx="1908921" cy="2308324"/>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300 </a:t>
            </a:r>
            <a:r>
              <a:rPr lang="en-US" dirty="0" err="1">
                <a:solidFill>
                  <a:srgbClr val="000000"/>
                </a:solidFill>
              </a:rPr>
              <a:t>kyr</a:t>
            </a:r>
            <a:endParaRPr lang="en-US" dirty="0">
              <a:solidFill>
                <a:srgbClr val="000000"/>
              </a:solidFill>
            </a:endParaRPr>
          </a:p>
          <a:p>
            <a:pPr algn="ctr"/>
            <a:r>
              <a:rPr lang="en-US" dirty="0">
                <a:solidFill>
                  <a:srgbClr val="000000"/>
                </a:solidFill>
              </a:rPr>
              <a:t>Recombination:</a:t>
            </a:r>
          </a:p>
          <a:p>
            <a:pPr algn="ctr"/>
            <a:r>
              <a:rPr lang="en-US" dirty="0">
                <a:solidFill>
                  <a:srgbClr val="000000"/>
                </a:solidFill>
              </a:rPr>
              <a:t>First atoms</a:t>
            </a:r>
          </a:p>
          <a:p>
            <a:pPr algn="ctr"/>
            <a:r>
              <a:rPr lang="en-US" dirty="0"/>
              <a:t>Universe becomes</a:t>
            </a:r>
          </a:p>
          <a:p>
            <a:pPr algn="ctr"/>
            <a:r>
              <a:rPr lang="en-US" dirty="0"/>
              <a:t>transparent</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dirty="0">
                <a:solidFill>
                  <a:srgbClr val="000000"/>
                </a:solidFill>
              </a:rPr>
              <a:t> ~ 3000 K</a:t>
            </a:r>
          </a:p>
        </p:txBody>
      </p:sp>
      <p:sp>
        <p:nvSpPr>
          <p:cNvPr id="18444" name="Line 12"/>
          <p:cNvSpPr>
            <a:spLocks noChangeShapeType="1"/>
          </p:cNvSpPr>
          <p:nvPr/>
        </p:nvSpPr>
        <p:spPr bwMode="auto">
          <a:xfrm>
            <a:off x="2424113"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5" name="Text Box 13"/>
          <p:cNvSpPr txBox="1">
            <a:spLocks noChangeArrowheads="1"/>
          </p:cNvSpPr>
          <p:nvPr/>
        </p:nvSpPr>
        <p:spPr bwMode="auto">
          <a:xfrm>
            <a:off x="1755682" y="1495425"/>
            <a:ext cx="1204927" cy="1477328"/>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3 min</a:t>
            </a:r>
          </a:p>
          <a:p>
            <a:pPr algn="ctr"/>
            <a:r>
              <a:rPr lang="en-US" dirty="0">
                <a:solidFill>
                  <a:srgbClr val="000000"/>
                </a:solidFill>
              </a:rPr>
              <a:t>First nuclei</a:t>
            </a:r>
          </a:p>
          <a:p>
            <a:pPr algn="ctr"/>
            <a:endParaRPr lang="en-US" dirty="0">
              <a:solidFill>
                <a:srgbClr val="000000"/>
              </a:solidFill>
            </a:endParaRPr>
          </a:p>
          <a:p>
            <a:pPr algn="ctr"/>
            <a:endParaRPr lang="en-US" dirty="0">
              <a:solidFill>
                <a:srgbClr val="000000"/>
              </a:solidFill>
            </a:endParaRPr>
          </a:p>
          <a:p>
            <a:pPr algn="ctr"/>
            <a:r>
              <a:rPr lang="en-US" i="1" dirty="0">
                <a:solidFill>
                  <a:srgbClr val="000000"/>
                </a:solidFill>
              </a:rPr>
              <a:t>T</a:t>
            </a:r>
            <a:r>
              <a:rPr lang="en-US" dirty="0">
                <a:solidFill>
                  <a:srgbClr val="000000"/>
                </a:solidFill>
              </a:rPr>
              <a:t> ~ 10</a:t>
            </a:r>
            <a:r>
              <a:rPr lang="en-US" baseline="30000" dirty="0">
                <a:solidFill>
                  <a:srgbClr val="000000"/>
                </a:solidFill>
              </a:rPr>
              <a:t>9</a:t>
            </a:r>
            <a:r>
              <a:rPr lang="en-US" dirty="0">
                <a:solidFill>
                  <a:srgbClr val="000000"/>
                </a:solidFill>
              </a:rPr>
              <a:t> K</a:t>
            </a:r>
          </a:p>
        </p:txBody>
      </p:sp>
      <p:sp>
        <p:nvSpPr>
          <p:cNvPr id="18446" name="Line 14"/>
          <p:cNvSpPr>
            <a:spLocks noChangeShapeType="1"/>
          </p:cNvSpPr>
          <p:nvPr/>
        </p:nvSpPr>
        <p:spPr bwMode="auto">
          <a:xfrm>
            <a:off x="1143000" y="2181225"/>
            <a:ext cx="0" cy="457200"/>
          </a:xfrm>
          <a:prstGeom prst="line">
            <a:avLst/>
          </a:prstGeom>
          <a:noFill/>
          <a:ln w="38100">
            <a:solidFill>
              <a:srgbClr val="000000"/>
            </a:solidFill>
            <a:round/>
            <a:headEnd/>
            <a:tailEnd/>
          </a:ln>
        </p:spPr>
        <p:txBody>
          <a:bodyPr>
            <a:prstTxWarp prst="textNoShape">
              <a:avLst/>
            </a:prstTxWarp>
          </a:bodyPr>
          <a:lstStyle/>
          <a:p>
            <a:endParaRPr lang="en-US">
              <a:solidFill>
                <a:srgbClr val="000000"/>
              </a:solidFill>
            </a:endParaRPr>
          </a:p>
        </p:txBody>
      </p:sp>
      <p:sp>
        <p:nvSpPr>
          <p:cNvPr id="18447" name="Text Box 15"/>
          <p:cNvSpPr txBox="1">
            <a:spLocks noChangeArrowheads="1"/>
          </p:cNvSpPr>
          <p:nvPr/>
        </p:nvSpPr>
        <p:spPr bwMode="auto">
          <a:xfrm>
            <a:off x="552450" y="1495425"/>
            <a:ext cx="1111250" cy="641350"/>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00"/>
                </a:solidFill>
              </a:rPr>
              <a:t>10</a:t>
            </a:r>
            <a:r>
              <a:rPr lang="en-US" baseline="30000" dirty="0">
                <a:solidFill>
                  <a:srgbClr val="000000"/>
                </a:solidFill>
              </a:rPr>
              <a:t>-38</a:t>
            </a:r>
            <a:r>
              <a:rPr lang="en-US" dirty="0">
                <a:solidFill>
                  <a:srgbClr val="000000"/>
                </a:solidFill>
              </a:rPr>
              <a:t> </a:t>
            </a:r>
            <a:r>
              <a:rPr lang="en-US" dirty="0" err="1">
                <a:solidFill>
                  <a:srgbClr val="000000"/>
                </a:solidFill>
              </a:rPr>
              <a:t>s</a:t>
            </a:r>
            <a:r>
              <a:rPr lang="en-US" dirty="0">
                <a:solidFill>
                  <a:srgbClr val="000000"/>
                </a:solidFill>
              </a:rPr>
              <a:t>?</a:t>
            </a:r>
          </a:p>
          <a:p>
            <a:pPr algn="ctr"/>
            <a:r>
              <a:rPr lang="en-US" dirty="0">
                <a:solidFill>
                  <a:srgbClr val="000000"/>
                </a:solidFill>
              </a:rPr>
              <a:t>Inflation?</a:t>
            </a:r>
          </a:p>
        </p:txBody>
      </p:sp>
      <p:sp>
        <p:nvSpPr>
          <p:cNvPr id="18448" name="Oval 16"/>
          <p:cNvSpPr>
            <a:spLocks noChangeArrowheads="1"/>
          </p:cNvSpPr>
          <p:nvPr/>
        </p:nvSpPr>
        <p:spPr bwMode="auto">
          <a:xfrm>
            <a:off x="2286000" y="4673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49" name="Oval 17"/>
          <p:cNvSpPr>
            <a:spLocks noChangeArrowheads="1"/>
          </p:cNvSpPr>
          <p:nvPr/>
        </p:nvSpPr>
        <p:spPr bwMode="auto">
          <a:xfrm>
            <a:off x="2362200" y="4673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0" name="Oval 18"/>
          <p:cNvSpPr>
            <a:spLocks noChangeArrowheads="1"/>
          </p:cNvSpPr>
          <p:nvPr/>
        </p:nvSpPr>
        <p:spPr bwMode="auto">
          <a:xfrm>
            <a:off x="2286000" y="47498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1" name="Oval 19"/>
          <p:cNvSpPr>
            <a:spLocks noChangeArrowheads="1"/>
          </p:cNvSpPr>
          <p:nvPr/>
        </p:nvSpPr>
        <p:spPr bwMode="auto">
          <a:xfrm>
            <a:off x="2362200" y="47498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2" name="Oval 20"/>
          <p:cNvSpPr>
            <a:spLocks noChangeArrowheads="1"/>
          </p:cNvSpPr>
          <p:nvPr/>
        </p:nvSpPr>
        <p:spPr bwMode="auto">
          <a:xfrm>
            <a:off x="3810000" y="4158316"/>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3" name="Oval 21"/>
          <p:cNvSpPr>
            <a:spLocks noChangeArrowheads="1"/>
          </p:cNvSpPr>
          <p:nvPr/>
        </p:nvSpPr>
        <p:spPr bwMode="auto">
          <a:xfrm>
            <a:off x="3886200" y="4158316"/>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4" name="Oval 22"/>
          <p:cNvSpPr>
            <a:spLocks noChangeArrowheads="1"/>
          </p:cNvSpPr>
          <p:nvPr/>
        </p:nvSpPr>
        <p:spPr bwMode="auto">
          <a:xfrm>
            <a:off x="3810000" y="4234516"/>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5" name="Oval 23"/>
          <p:cNvSpPr>
            <a:spLocks noChangeArrowheads="1"/>
          </p:cNvSpPr>
          <p:nvPr/>
        </p:nvSpPr>
        <p:spPr bwMode="auto">
          <a:xfrm>
            <a:off x="3886200" y="4234516"/>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56" name="Oval 24"/>
          <p:cNvSpPr>
            <a:spLocks noChangeArrowheads="1"/>
          </p:cNvSpPr>
          <p:nvPr/>
        </p:nvSpPr>
        <p:spPr bwMode="auto">
          <a:xfrm rot="-2377397">
            <a:off x="3342990" y="4082116"/>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18457" name="Oval 25"/>
          <p:cNvSpPr>
            <a:spLocks noChangeArrowheads="1"/>
          </p:cNvSpPr>
          <p:nvPr/>
        </p:nvSpPr>
        <p:spPr bwMode="auto">
          <a:xfrm rot="2700000">
            <a:off x="3352800" y="4082116"/>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pic>
        <p:nvPicPr>
          <p:cNvPr id="18458" name="Picture 26"/>
          <p:cNvPicPr>
            <a:picLocks noChangeAspect="1" noChangeArrowheads="1"/>
          </p:cNvPicPr>
          <p:nvPr/>
        </p:nvPicPr>
        <p:blipFill rotWithShape="1">
          <a:blip r:embed="rId2"/>
          <a:srcRect t="17647" b="20988"/>
          <a:stretch/>
        </p:blipFill>
        <p:spPr bwMode="auto">
          <a:xfrm>
            <a:off x="7283450" y="3352800"/>
            <a:ext cx="1784350" cy="2384759"/>
          </a:xfrm>
          <a:prstGeom prst="rect">
            <a:avLst/>
          </a:prstGeom>
          <a:noFill/>
          <a:ln w="9525">
            <a:noFill/>
            <a:miter lim="800000"/>
            <a:headEnd/>
            <a:tailEnd/>
          </a:ln>
        </p:spPr>
      </p:pic>
      <p:pic>
        <p:nvPicPr>
          <p:cNvPr id="18459" name="Picture 27"/>
          <p:cNvPicPr>
            <a:picLocks noChangeAspect="1" noChangeArrowheads="1"/>
          </p:cNvPicPr>
          <p:nvPr/>
        </p:nvPicPr>
        <p:blipFill rotWithShape="1">
          <a:blip r:embed="rId3"/>
          <a:srcRect b="44066"/>
          <a:stretch/>
        </p:blipFill>
        <p:spPr bwMode="auto">
          <a:xfrm>
            <a:off x="3025775" y="4724400"/>
            <a:ext cx="1774825" cy="1013159"/>
          </a:xfrm>
          <a:prstGeom prst="rect">
            <a:avLst/>
          </a:prstGeom>
          <a:noFill/>
          <a:ln w="9525">
            <a:noFill/>
            <a:miter lim="800000"/>
            <a:headEnd/>
            <a:tailEnd/>
          </a:ln>
        </p:spPr>
      </p:pic>
      <p:sp>
        <p:nvSpPr>
          <p:cNvPr id="18460" name="Text Box 28"/>
          <p:cNvSpPr txBox="1">
            <a:spLocks noChangeArrowheads="1"/>
          </p:cNvSpPr>
          <p:nvPr/>
        </p:nvSpPr>
        <p:spPr bwMode="auto">
          <a:xfrm>
            <a:off x="8576334" y="5737559"/>
            <a:ext cx="491466"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SDSS</a:t>
            </a:r>
          </a:p>
        </p:txBody>
      </p:sp>
      <p:sp>
        <p:nvSpPr>
          <p:cNvPr id="18461" name="Text Box 29"/>
          <p:cNvSpPr txBox="1">
            <a:spLocks noChangeArrowheads="1"/>
          </p:cNvSpPr>
          <p:nvPr/>
        </p:nvSpPr>
        <p:spPr bwMode="auto">
          <a:xfrm>
            <a:off x="4186667" y="5737559"/>
            <a:ext cx="620683"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ACBAR</a:t>
            </a:r>
          </a:p>
        </p:txBody>
      </p:sp>
      <p:sp>
        <p:nvSpPr>
          <p:cNvPr id="18463" name="Oval 31"/>
          <p:cNvSpPr>
            <a:spLocks noChangeArrowheads="1"/>
          </p:cNvSpPr>
          <p:nvPr/>
        </p:nvSpPr>
        <p:spPr bwMode="auto">
          <a:xfrm>
            <a:off x="2286000" y="3911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4" name="Oval 32"/>
          <p:cNvSpPr>
            <a:spLocks noChangeArrowheads="1"/>
          </p:cNvSpPr>
          <p:nvPr/>
        </p:nvSpPr>
        <p:spPr bwMode="auto">
          <a:xfrm>
            <a:off x="2362200" y="3911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5" name="Oval 33"/>
          <p:cNvSpPr>
            <a:spLocks noChangeArrowheads="1"/>
          </p:cNvSpPr>
          <p:nvPr/>
        </p:nvSpPr>
        <p:spPr bwMode="auto">
          <a:xfrm>
            <a:off x="2286000" y="51308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6" name="Oval 34"/>
          <p:cNvSpPr>
            <a:spLocks noChangeArrowheads="1"/>
          </p:cNvSpPr>
          <p:nvPr/>
        </p:nvSpPr>
        <p:spPr bwMode="auto">
          <a:xfrm>
            <a:off x="2362200" y="51308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7" name="Oval 35"/>
          <p:cNvSpPr>
            <a:spLocks noChangeArrowheads="1"/>
          </p:cNvSpPr>
          <p:nvPr/>
        </p:nvSpPr>
        <p:spPr bwMode="auto">
          <a:xfrm>
            <a:off x="2260600" y="52070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8" name="Oval 36"/>
          <p:cNvSpPr>
            <a:spLocks noChangeArrowheads="1"/>
          </p:cNvSpPr>
          <p:nvPr/>
        </p:nvSpPr>
        <p:spPr bwMode="auto">
          <a:xfrm>
            <a:off x="2336800" y="52070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69" name="Oval 37"/>
          <p:cNvSpPr>
            <a:spLocks noChangeArrowheads="1"/>
          </p:cNvSpPr>
          <p:nvPr/>
        </p:nvSpPr>
        <p:spPr bwMode="auto">
          <a:xfrm>
            <a:off x="2413000" y="52070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0" name="Oval 38"/>
          <p:cNvSpPr>
            <a:spLocks noChangeArrowheads="1"/>
          </p:cNvSpPr>
          <p:nvPr/>
        </p:nvSpPr>
        <p:spPr bwMode="auto">
          <a:xfrm>
            <a:off x="2362200" y="52832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1" name="Oval 39"/>
          <p:cNvSpPr>
            <a:spLocks noChangeArrowheads="1"/>
          </p:cNvSpPr>
          <p:nvPr/>
        </p:nvSpPr>
        <p:spPr bwMode="auto">
          <a:xfrm>
            <a:off x="2286000" y="52832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2" name="Oval 40"/>
          <p:cNvSpPr>
            <a:spLocks noChangeArrowheads="1"/>
          </p:cNvSpPr>
          <p:nvPr/>
        </p:nvSpPr>
        <p:spPr bwMode="auto">
          <a:xfrm>
            <a:off x="2336800" y="3530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3" name="Oval 41"/>
          <p:cNvSpPr>
            <a:spLocks noChangeArrowheads="1"/>
          </p:cNvSpPr>
          <p:nvPr/>
        </p:nvSpPr>
        <p:spPr bwMode="auto">
          <a:xfrm>
            <a:off x="2286000" y="42926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4" name="Oval 42"/>
          <p:cNvSpPr>
            <a:spLocks noChangeArrowheads="1"/>
          </p:cNvSpPr>
          <p:nvPr/>
        </p:nvSpPr>
        <p:spPr bwMode="auto">
          <a:xfrm>
            <a:off x="2362200" y="4292600"/>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5" name="Oval 43"/>
          <p:cNvSpPr>
            <a:spLocks noChangeArrowheads="1"/>
          </p:cNvSpPr>
          <p:nvPr/>
        </p:nvSpPr>
        <p:spPr bwMode="auto">
          <a:xfrm>
            <a:off x="2286000" y="4216400"/>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8476" name="TextBox 46"/>
          <p:cNvSpPr txBox="1">
            <a:spLocks noChangeArrowheads="1"/>
          </p:cNvSpPr>
          <p:nvPr/>
        </p:nvSpPr>
        <p:spPr bwMode="auto">
          <a:xfrm>
            <a:off x="835025" y="3505200"/>
            <a:ext cx="541209" cy="1015663"/>
          </a:xfrm>
          <a:prstGeom prst="rect">
            <a:avLst/>
          </a:prstGeom>
          <a:noFill/>
          <a:ln w="9525">
            <a:noFill/>
            <a:miter lim="800000"/>
            <a:headEnd/>
            <a:tailEnd/>
          </a:ln>
        </p:spPr>
        <p:txBody>
          <a:bodyPr wrap="none">
            <a:prstTxWarp prst="textNoShape">
              <a:avLst/>
            </a:prstTxWarp>
            <a:spAutoFit/>
          </a:bodyPr>
          <a:lstStyle/>
          <a:p>
            <a:r>
              <a:rPr lang="en-US" sz="6000">
                <a:solidFill>
                  <a:srgbClr val="000000"/>
                </a:solidFill>
              </a:rPr>
              <a:t>?</a:t>
            </a:r>
          </a:p>
        </p:txBody>
      </p:sp>
      <p:sp>
        <p:nvSpPr>
          <p:cNvPr id="46" name="Text Box 28"/>
          <p:cNvSpPr txBox="1">
            <a:spLocks noChangeArrowheads="1"/>
          </p:cNvSpPr>
          <p:nvPr/>
        </p:nvSpPr>
        <p:spPr bwMode="auto">
          <a:xfrm>
            <a:off x="5772676" y="5742801"/>
            <a:ext cx="1390124" cy="276999"/>
          </a:xfrm>
          <a:prstGeom prst="rect">
            <a:avLst/>
          </a:prstGeom>
          <a:noFill/>
          <a:ln w="9525">
            <a:noFill/>
            <a:miter lim="800000"/>
            <a:headEnd/>
            <a:tailEnd/>
          </a:ln>
        </p:spPr>
        <p:txBody>
          <a:bodyPr wrap="none">
            <a:prstTxWarp prst="textNoShape">
              <a:avLst/>
            </a:prstTxWarp>
            <a:spAutoFit/>
          </a:bodyPr>
          <a:lstStyle/>
          <a:p>
            <a:r>
              <a:rPr lang="en-US" sz="1200" dirty="0">
                <a:solidFill>
                  <a:srgbClr val="000000"/>
                </a:solidFill>
              </a:rPr>
              <a:t>NASA/ESA/Z. </a:t>
            </a:r>
            <a:r>
              <a:rPr lang="en-US" sz="1200" dirty="0" err="1">
                <a:solidFill>
                  <a:srgbClr val="000000"/>
                </a:solidFill>
              </a:rPr>
              <a:t>Levay</a:t>
            </a:r>
            <a:endParaRPr lang="en-US" sz="1200" dirty="0">
              <a:solidFill>
                <a:srgbClr val="000000"/>
              </a:solidFill>
            </a:endParaRPr>
          </a:p>
        </p:txBody>
      </p:sp>
      <p:pic>
        <p:nvPicPr>
          <p:cNvPr id="47" name="Picture 46"/>
          <p:cNvPicPr>
            <a:picLocks noChangeAspect="1"/>
          </p:cNvPicPr>
          <p:nvPr/>
        </p:nvPicPr>
        <p:blipFill rotWithShape="1">
          <a:blip r:embed="rId4"/>
          <a:srcRect l="9800" t="58648" r="74200" b="18474"/>
          <a:stretch/>
        </p:blipFill>
        <p:spPr>
          <a:xfrm>
            <a:off x="5245820" y="3352800"/>
            <a:ext cx="1916980" cy="2384759"/>
          </a:xfrm>
          <a:prstGeom prst="rect">
            <a:avLst/>
          </a:prstGeom>
        </p:spPr>
      </p:pic>
      <p:sp>
        <p:nvSpPr>
          <p:cNvPr id="48" name="Oval 40"/>
          <p:cNvSpPr>
            <a:spLocks noChangeArrowheads="1"/>
          </p:cNvSpPr>
          <p:nvPr/>
        </p:nvSpPr>
        <p:spPr bwMode="auto">
          <a:xfrm>
            <a:off x="3841377" y="3512883"/>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49" name="Oval 24"/>
          <p:cNvSpPr>
            <a:spLocks noChangeArrowheads="1"/>
          </p:cNvSpPr>
          <p:nvPr/>
        </p:nvSpPr>
        <p:spPr bwMode="auto">
          <a:xfrm rot="220127">
            <a:off x="3342990" y="3392820"/>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50" name="Slide Number Placeholder 49"/>
          <p:cNvSpPr>
            <a:spLocks noGrp="1"/>
          </p:cNvSpPr>
          <p:nvPr>
            <p:ph type="sldNum" sz="quarter" idx="12"/>
          </p:nvPr>
        </p:nvSpPr>
        <p:spPr/>
        <p:txBody>
          <a:bodyPr/>
          <a:lstStyle/>
          <a:p>
            <a:fld id="{A1017B59-1252-0743-B88B-438504D1DF7B}" type="slidenum">
              <a:rPr lang="en-US" smtClean="0"/>
              <a:pPr/>
              <a:t>16</a:t>
            </a:fld>
            <a:endParaRPr lang="en-US" dirty="0"/>
          </a:p>
        </p:txBody>
      </p:sp>
      <p:sp>
        <p:nvSpPr>
          <p:cNvPr id="2" name="TextBox 1"/>
          <p:cNvSpPr txBox="1"/>
          <p:nvPr/>
        </p:nvSpPr>
        <p:spPr>
          <a:xfrm>
            <a:off x="0" y="914400"/>
            <a:ext cx="1769986" cy="461665"/>
          </a:xfrm>
          <a:prstGeom prst="rect">
            <a:avLst/>
          </a:prstGeom>
          <a:noFill/>
        </p:spPr>
        <p:txBody>
          <a:bodyPr wrap="none" rtlCol="0">
            <a:spAutoFit/>
          </a:bodyPr>
          <a:lstStyle/>
          <a:p>
            <a:r>
              <a:rPr lang="en-US" sz="2400" b="1" dirty="0">
                <a:solidFill>
                  <a:srgbClr val="0000FF"/>
                </a:solidFill>
              </a:rPr>
              <a:t>Hot &amp; dense</a:t>
            </a:r>
          </a:p>
        </p:txBody>
      </p:sp>
      <p:sp>
        <p:nvSpPr>
          <p:cNvPr id="51" name="TextBox 50"/>
          <p:cNvSpPr txBox="1"/>
          <p:nvPr/>
        </p:nvSpPr>
        <p:spPr>
          <a:xfrm>
            <a:off x="7315200" y="914400"/>
            <a:ext cx="1852941" cy="461665"/>
          </a:xfrm>
          <a:prstGeom prst="rect">
            <a:avLst/>
          </a:prstGeom>
          <a:noFill/>
        </p:spPr>
        <p:txBody>
          <a:bodyPr wrap="none" rtlCol="0">
            <a:spAutoFit/>
          </a:bodyPr>
          <a:lstStyle/>
          <a:p>
            <a:r>
              <a:rPr lang="en-US" sz="2400" b="1" dirty="0">
                <a:solidFill>
                  <a:srgbClr val="0000FF"/>
                </a:solidFill>
              </a:rPr>
              <a:t>Cold &amp; dilute</a:t>
            </a:r>
          </a:p>
        </p:txBody>
      </p:sp>
    </p:spTree>
    <p:extLst>
      <p:ext uri="{BB962C8B-B14F-4D97-AF65-F5344CB8AC3E}">
        <p14:creationId xmlns:p14="http://schemas.microsoft.com/office/powerpoint/2010/main" val="1703062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750"/>
            <a:ext cx="9144000" cy="1143000"/>
          </a:xfrm>
        </p:spPr>
        <p:txBody>
          <a:bodyPr>
            <a:normAutofit/>
          </a:bodyPr>
          <a:lstStyle/>
          <a:p>
            <a:r>
              <a:rPr lang="en-US" sz="3600" dirty="0"/>
              <a:t>Modern Statistical Cosmology</a:t>
            </a:r>
          </a:p>
        </p:txBody>
      </p:sp>
      <p:sp>
        <p:nvSpPr>
          <p:cNvPr id="4" name="Slide Number Placeholder 3"/>
          <p:cNvSpPr>
            <a:spLocks noGrp="1"/>
          </p:cNvSpPr>
          <p:nvPr>
            <p:ph type="sldNum" sz="quarter" idx="12"/>
          </p:nvPr>
        </p:nvSpPr>
        <p:spPr/>
        <p:txBody>
          <a:bodyPr/>
          <a:lstStyle/>
          <a:p>
            <a:fld id="{A1017B59-1252-0743-B88B-438504D1DF7B}" type="slidenum">
              <a:rPr lang="en-US" smtClean="0"/>
              <a:pPr/>
              <a:t>17</a:t>
            </a:fld>
            <a:endParaRPr lang="en-US"/>
          </a:p>
        </p:txBody>
      </p:sp>
      <p:sp>
        <p:nvSpPr>
          <p:cNvPr id="20" name="Down Arrow 19"/>
          <p:cNvSpPr/>
          <p:nvPr/>
        </p:nvSpPr>
        <p:spPr>
          <a:xfrm rot="16200000">
            <a:off x="4176155" y="2025112"/>
            <a:ext cx="635206" cy="8776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51953" y="1524000"/>
            <a:ext cx="3769591" cy="1884796"/>
          </a:xfrm>
          <a:prstGeom prst="rect">
            <a:avLst/>
          </a:prstGeom>
        </p:spPr>
      </p:pic>
      <p:pic>
        <p:nvPicPr>
          <p:cNvPr id="24" name="Picture 3"/>
          <p:cNvPicPr>
            <a:picLocks noChangeAspect="1"/>
          </p:cNvPicPr>
          <p:nvPr/>
        </p:nvPicPr>
        <p:blipFill rotWithShape="1">
          <a:blip r:embed="rId3"/>
          <a:srcRect l="27893" t="69068" r="31922" b="10767"/>
          <a:stretch/>
        </p:blipFill>
        <p:spPr bwMode="auto">
          <a:xfrm>
            <a:off x="5180379" y="1524000"/>
            <a:ext cx="3777331" cy="1884796"/>
          </a:xfrm>
          <a:prstGeom prst="rect">
            <a:avLst/>
          </a:prstGeom>
          <a:noFill/>
          <a:ln w="9525">
            <a:noFill/>
            <a:miter lim="800000"/>
            <a:headEnd/>
            <a:tailEnd/>
          </a:ln>
        </p:spPr>
      </p:pic>
      <p:sp>
        <p:nvSpPr>
          <p:cNvPr id="3" name="TextBox 2"/>
          <p:cNvSpPr txBox="1"/>
          <p:nvPr/>
        </p:nvSpPr>
        <p:spPr>
          <a:xfrm>
            <a:off x="0" y="3436181"/>
            <a:ext cx="3973011" cy="338554"/>
          </a:xfrm>
          <a:prstGeom prst="rect">
            <a:avLst/>
          </a:prstGeom>
          <a:noFill/>
        </p:spPr>
        <p:txBody>
          <a:bodyPr wrap="none" rtlCol="0">
            <a:spAutoFit/>
          </a:bodyPr>
          <a:lstStyle/>
          <a:p>
            <a:r>
              <a:rPr lang="en-US" sz="1600" b="1" dirty="0"/>
              <a:t>The Cosmic Microwave Background (WMAP)</a:t>
            </a:r>
          </a:p>
        </p:txBody>
      </p:sp>
      <p:sp>
        <p:nvSpPr>
          <p:cNvPr id="21" name="TextBox 20"/>
          <p:cNvSpPr txBox="1"/>
          <p:nvPr/>
        </p:nvSpPr>
        <p:spPr>
          <a:xfrm>
            <a:off x="5180379" y="3393735"/>
            <a:ext cx="3777331" cy="338554"/>
          </a:xfrm>
          <a:prstGeom prst="rect">
            <a:avLst/>
          </a:prstGeom>
          <a:noFill/>
        </p:spPr>
        <p:txBody>
          <a:bodyPr wrap="square" rtlCol="0">
            <a:spAutoFit/>
          </a:bodyPr>
          <a:lstStyle/>
          <a:p>
            <a:r>
              <a:rPr lang="en-US" sz="1600" b="1" dirty="0"/>
              <a:t>The Galaxy Distribution (SDSS)</a:t>
            </a:r>
          </a:p>
        </p:txBody>
      </p:sp>
      <p:sp>
        <p:nvSpPr>
          <p:cNvPr id="16" name="TextBox 15"/>
          <p:cNvSpPr txBox="1"/>
          <p:nvPr/>
        </p:nvSpPr>
        <p:spPr>
          <a:xfrm>
            <a:off x="197756" y="3927135"/>
            <a:ext cx="8456024" cy="2554545"/>
          </a:xfrm>
          <a:prstGeom prst="rect">
            <a:avLst/>
          </a:prstGeom>
          <a:noFill/>
        </p:spPr>
        <p:txBody>
          <a:bodyPr wrap="square" rtlCol="0">
            <a:spAutoFit/>
          </a:bodyPr>
          <a:lstStyle/>
          <a:p>
            <a:r>
              <a:rPr lang="en-US" sz="2000" b="1" dirty="0"/>
              <a:t>Goal</a:t>
            </a:r>
            <a:r>
              <a:rPr lang="en-US" sz="2000" dirty="0"/>
              <a:t>: To learn about the composition of the Universe, and the laws governing the largest scales, by comparing the statistical properties of the Universe across cosmic time …</a:t>
            </a:r>
          </a:p>
          <a:p>
            <a:r>
              <a:rPr lang="en-US" sz="2000" i="1" dirty="0"/>
              <a:t>and</a:t>
            </a:r>
            <a:r>
              <a:rPr lang="en-US" sz="2000" dirty="0"/>
              <a:t> to use the perturbations to learn about the earliest moments of the Universe.</a:t>
            </a:r>
          </a:p>
          <a:p>
            <a:endParaRPr lang="en-US" sz="2000" dirty="0"/>
          </a:p>
          <a:p>
            <a:r>
              <a:rPr lang="en-US" sz="2000" dirty="0"/>
              <a:t>Only in a </a:t>
            </a:r>
            <a:r>
              <a:rPr lang="en-US" sz="2000" b="1" dirty="0"/>
              <a:t>statistical</a:t>
            </a:r>
            <a:r>
              <a:rPr lang="en-US" sz="2000" dirty="0"/>
              <a:t> sense are the structures that we see at different epochs the same.</a:t>
            </a:r>
          </a:p>
        </p:txBody>
      </p:sp>
    </p:spTree>
    <p:extLst>
      <p:ext uri="{BB962C8B-B14F-4D97-AF65-F5344CB8AC3E}">
        <p14:creationId xmlns:p14="http://schemas.microsoft.com/office/powerpoint/2010/main" val="210673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7638"/>
            <a:ext cx="9144000" cy="49387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The microwave sky as seen by WMAP</a:t>
            </a:r>
            <a:br>
              <a:rPr lang="en-US" dirty="0"/>
            </a:br>
            <a:r>
              <a:rPr lang="en-US" sz="2700" dirty="0"/>
              <a:t>[launched 2001]</a:t>
            </a:r>
          </a:p>
        </p:txBody>
      </p:sp>
      <p:sp>
        <p:nvSpPr>
          <p:cNvPr id="4" name="Slide Number Placeholder 3"/>
          <p:cNvSpPr>
            <a:spLocks noGrp="1"/>
          </p:cNvSpPr>
          <p:nvPr>
            <p:ph type="sldNum" sz="quarter" idx="12"/>
          </p:nvPr>
        </p:nvSpPr>
        <p:spPr/>
        <p:txBody>
          <a:bodyPr/>
          <a:lstStyle/>
          <a:p>
            <a:fld id="{E31246AC-EAF8-0449-A84B-9F8C33C052BA}" type="slidenum">
              <a:rPr lang="en-US" smtClean="0"/>
              <a:t>18</a:t>
            </a:fld>
            <a:endParaRPr lang="en-US"/>
          </a:p>
        </p:txBody>
      </p:sp>
      <p:pic>
        <p:nvPicPr>
          <p:cNvPr id="5" name="Picture 4"/>
          <p:cNvPicPr>
            <a:picLocks noChangeAspect="1"/>
          </p:cNvPicPr>
          <p:nvPr/>
        </p:nvPicPr>
        <p:blipFill>
          <a:blip r:embed="rId2"/>
          <a:stretch>
            <a:fillRect/>
          </a:stretch>
        </p:blipFill>
        <p:spPr>
          <a:xfrm>
            <a:off x="76200" y="1590212"/>
            <a:ext cx="8991600" cy="4495800"/>
          </a:xfrm>
          <a:prstGeom prst="rect">
            <a:avLst/>
          </a:prstGeom>
        </p:spPr>
      </p:pic>
      <p:sp>
        <p:nvSpPr>
          <p:cNvPr id="6" name="TextBox 5"/>
          <p:cNvSpPr txBox="1"/>
          <p:nvPr/>
        </p:nvSpPr>
        <p:spPr>
          <a:xfrm>
            <a:off x="76200" y="6386340"/>
            <a:ext cx="5468339" cy="369332"/>
          </a:xfrm>
          <a:prstGeom prst="rect">
            <a:avLst/>
          </a:prstGeom>
          <a:noFill/>
        </p:spPr>
        <p:txBody>
          <a:bodyPr wrap="none" rtlCol="0">
            <a:spAutoFit/>
          </a:bodyPr>
          <a:lstStyle/>
          <a:p>
            <a:r>
              <a:rPr lang="en-US" b="1" dirty="0"/>
              <a:t>Composite of 22, 41, and 94 GHz sky maps from WMAP</a:t>
            </a:r>
          </a:p>
        </p:txBody>
      </p:sp>
    </p:spTree>
    <p:extLst>
      <p:ext uri="{BB962C8B-B14F-4D97-AF65-F5344CB8AC3E}">
        <p14:creationId xmlns:p14="http://schemas.microsoft.com/office/powerpoint/2010/main" val="1844761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CMB Anisotropies:</a:t>
            </a:r>
            <a:br>
              <a:rPr lang="en-US" dirty="0"/>
            </a:br>
            <a:r>
              <a:rPr lang="en-US" dirty="0"/>
              <a:t>Seismology of the early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19</a:t>
            </a:fld>
            <a:endParaRPr lang="en-US"/>
          </a:p>
        </p:txBody>
      </p:sp>
      <p:pic>
        <p:nvPicPr>
          <p:cNvPr id="5" name="Picture 4"/>
          <p:cNvPicPr>
            <a:picLocks noChangeAspect="1"/>
          </p:cNvPicPr>
          <p:nvPr/>
        </p:nvPicPr>
        <p:blipFill>
          <a:blip r:embed="rId2"/>
          <a:stretch>
            <a:fillRect/>
          </a:stretch>
        </p:blipFill>
        <p:spPr>
          <a:xfrm>
            <a:off x="64464" y="1600200"/>
            <a:ext cx="6260136" cy="5193345"/>
          </a:xfrm>
          <a:prstGeom prst="rect">
            <a:avLst/>
          </a:prstGeom>
        </p:spPr>
      </p:pic>
      <p:sp>
        <p:nvSpPr>
          <p:cNvPr id="6" name="TextBox 5"/>
          <p:cNvSpPr txBox="1"/>
          <p:nvPr/>
        </p:nvSpPr>
        <p:spPr>
          <a:xfrm>
            <a:off x="4114800" y="2667000"/>
            <a:ext cx="1551176" cy="923330"/>
          </a:xfrm>
          <a:prstGeom prst="rect">
            <a:avLst/>
          </a:prstGeom>
          <a:noFill/>
        </p:spPr>
        <p:txBody>
          <a:bodyPr wrap="none" rtlCol="0">
            <a:spAutoFit/>
          </a:bodyPr>
          <a:lstStyle/>
          <a:p>
            <a:r>
              <a:rPr lang="en-US" dirty="0"/>
              <a:t>Black = WMAP</a:t>
            </a:r>
          </a:p>
          <a:p>
            <a:r>
              <a:rPr lang="en-US" dirty="0">
                <a:solidFill>
                  <a:srgbClr val="0000FF"/>
                </a:solidFill>
              </a:rPr>
              <a:t>Blue = SPT</a:t>
            </a:r>
          </a:p>
          <a:p>
            <a:r>
              <a:rPr lang="en-US" dirty="0">
                <a:solidFill>
                  <a:srgbClr val="FF6600"/>
                </a:solidFill>
              </a:rPr>
              <a:t>Orange = ACT</a:t>
            </a:r>
          </a:p>
        </p:txBody>
      </p:sp>
      <p:sp>
        <p:nvSpPr>
          <p:cNvPr id="7" name="TextBox 6"/>
          <p:cNvSpPr txBox="1"/>
          <p:nvPr/>
        </p:nvSpPr>
        <p:spPr>
          <a:xfrm>
            <a:off x="6324600" y="2133600"/>
            <a:ext cx="2765209" cy="4185761"/>
          </a:xfrm>
          <a:prstGeom prst="rect">
            <a:avLst/>
          </a:prstGeom>
          <a:noFill/>
        </p:spPr>
        <p:txBody>
          <a:bodyPr wrap="square" rtlCol="0">
            <a:spAutoFit/>
          </a:bodyPr>
          <a:lstStyle/>
          <a:p>
            <a:r>
              <a:rPr lang="en-US" sz="1900" dirty="0" err="1"/>
              <a:t>Baryon:photon</a:t>
            </a:r>
            <a:r>
              <a:rPr lang="en-US" sz="1900" dirty="0"/>
              <a:t> ratio</a:t>
            </a:r>
          </a:p>
          <a:p>
            <a:r>
              <a:rPr lang="en-US" sz="1900" dirty="0"/>
              <a:t>(6.10±0.10)×10</a:t>
            </a:r>
            <a:r>
              <a:rPr lang="en-US" sz="1900" baseline="30000" dirty="0"/>
              <a:t>−10</a:t>
            </a:r>
          </a:p>
          <a:p>
            <a:r>
              <a:rPr lang="en-US" sz="1900" dirty="0"/>
              <a:t>by number</a:t>
            </a:r>
          </a:p>
          <a:p>
            <a:endParaRPr lang="en-US" sz="1900" dirty="0" err="1"/>
          </a:p>
          <a:p>
            <a:r>
              <a:rPr lang="en-US" sz="1900" dirty="0"/>
              <a:t>Dark </a:t>
            </a:r>
            <a:r>
              <a:rPr lang="en-US" sz="1900" dirty="0" err="1"/>
              <a:t>matter:baryon</a:t>
            </a:r>
            <a:r>
              <a:rPr lang="en-US" sz="1900" dirty="0"/>
              <a:t> ratio</a:t>
            </a:r>
          </a:p>
          <a:p>
            <a:r>
              <a:rPr lang="en-US" sz="1900" dirty="0"/>
              <a:t>5.05±0.16</a:t>
            </a:r>
          </a:p>
          <a:p>
            <a:r>
              <a:rPr lang="en-US" sz="1900" dirty="0"/>
              <a:t>by mass</a:t>
            </a:r>
          </a:p>
          <a:p>
            <a:endParaRPr lang="en-US" sz="1900" dirty="0"/>
          </a:p>
          <a:p>
            <a:r>
              <a:rPr lang="en-US" sz="1900" dirty="0"/>
              <a:t>Initial density perturbations</a:t>
            </a:r>
          </a:p>
          <a:p>
            <a:r>
              <a:rPr lang="en-US" sz="1900" dirty="0"/>
              <a:t>(4.93±0.09)×10</a:t>
            </a:r>
            <a:r>
              <a:rPr lang="en-US" sz="1900" baseline="30000" dirty="0"/>
              <a:t>−5</a:t>
            </a:r>
            <a:endParaRPr lang="en-US" sz="1900" dirty="0"/>
          </a:p>
          <a:p>
            <a:r>
              <a:rPr lang="en-US" sz="1900" dirty="0"/>
              <a:t>standard deviation per logarithmic range in scale</a:t>
            </a:r>
          </a:p>
          <a:p>
            <a:endParaRPr lang="en-US" sz="1900" dirty="0" err="1"/>
          </a:p>
        </p:txBody>
      </p:sp>
      <p:sp>
        <p:nvSpPr>
          <p:cNvPr id="8" name="TextBox 7"/>
          <p:cNvSpPr txBox="1"/>
          <p:nvPr/>
        </p:nvSpPr>
        <p:spPr>
          <a:xfrm>
            <a:off x="1295400" y="5117068"/>
            <a:ext cx="3174216" cy="646331"/>
          </a:xfrm>
          <a:prstGeom prst="rect">
            <a:avLst/>
          </a:prstGeom>
          <a:noFill/>
        </p:spPr>
        <p:txBody>
          <a:bodyPr wrap="none" rtlCol="0">
            <a:spAutoFit/>
          </a:bodyPr>
          <a:lstStyle/>
          <a:p>
            <a:r>
              <a:rPr lang="en-US" dirty="0"/>
              <a:t>(</a:t>
            </a:r>
            <a:r>
              <a:rPr lang="en-US" dirty="0" err="1"/>
              <a:t>Hinshaw</a:t>
            </a:r>
            <a:r>
              <a:rPr lang="en-US" dirty="0"/>
              <a:t> et al. 2010</a:t>
            </a:r>
          </a:p>
          <a:p>
            <a:r>
              <a:rPr lang="en-US" dirty="0"/>
              <a:t>WMAP final data release paper)</a:t>
            </a:r>
          </a:p>
        </p:txBody>
      </p:sp>
    </p:spTree>
    <p:extLst>
      <p:ext uri="{BB962C8B-B14F-4D97-AF65-F5344CB8AC3E}">
        <p14:creationId xmlns:p14="http://schemas.microsoft.com/office/powerpoint/2010/main" val="64208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0" y="0"/>
            <a:chExt cx="9144000" cy="685800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6796837" cy="6858000"/>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Lst>
            </a:blip>
            <a:srcRect r="17252"/>
            <a:stretch/>
          </p:blipFill>
          <p:spPr>
            <a:xfrm>
              <a:off x="4528941" y="0"/>
              <a:ext cx="4615059" cy="6858000"/>
            </a:xfrm>
            <a:prstGeom prst="rect">
              <a:avLst/>
            </a:prstGeom>
          </p:spPr>
        </p:pic>
      </p:grpSp>
      <p:sp>
        <p:nvSpPr>
          <p:cNvPr id="3" name="Content Placeholder 2"/>
          <p:cNvSpPr>
            <a:spLocks noGrp="1"/>
          </p:cNvSpPr>
          <p:nvPr>
            <p:ph idx="1"/>
          </p:nvPr>
        </p:nvSpPr>
        <p:spPr>
          <a:xfrm>
            <a:off x="-15222" y="762000"/>
            <a:ext cx="9159222" cy="6096000"/>
          </a:xfrm>
        </p:spPr>
        <p:txBody>
          <a:bodyPr>
            <a:normAutofit/>
          </a:bodyPr>
          <a:lstStyle/>
          <a:p>
            <a:pPr marL="0" indent="0" algn="ctr">
              <a:buNone/>
            </a:pPr>
            <a:r>
              <a:rPr lang="en-US" sz="2800" b="1" dirty="0">
                <a:solidFill>
                  <a:srgbClr val="FFFF00"/>
                </a:solidFill>
              </a:rPr>
              <a:t>Cosmology</a:t>
            </a:r>
            <a:r>
              <a:rPr lang="en-US" sz="2800" dirty="0">
                <a:solidFill>
                  <a:srgbClr val="FFFFFF"/>
                </a:solidFill>
              </a:rPr>
              <a:t> aims to infer the scale, structure, composition, and evolution of the Universe, based on the observations that we can make from our location in space and time.</a:t>
            </a:r>
          </a:p>
          <a:p>
            <a:pPr marL="0" indent="0" algn="ctr">
              <a:buNone/>
            </a:pPr>
            <a:endParaRPr lang="en-US" sz="2800" b="1" dirty="0">
              <a:solidFill>
                <a:srgbClr val="FFFFFF"/>
              </a:solidFill>
            </a:endParaRPr>
          </a:p>
          <a:p>
            <a:pPr marL="0" indent="0" algn="ctr">
              <a:buNone/>
            </a:pPr>
            <a:endParaRPr lang="en-US" sz="2800" b="1" dirty="0">
              <a:solidFill>
                <a:srgbClr val="FFFFFF"/>
              </a:solidFill>
            </a:endParaRPr>
          </a:p>
          <a:p>
            <a:pPr marL="0" indent="0" algn="ctr">
              <a:buNone/>
            </a:pPr>
            <a:endParaRPr lang="en-US" sz="2800" b="1" dirty="0">
              <a:solidFill>
                <a:srgbClr val="FFFFFF"/>
              </a:solidFill>
            </a:endParaRPr>
          </a:p>
        </p:txBody>
      </p:sp>
      <p:sp>
        <p:nvSpPr>
          <p:cNvPr id="4" name="Slide Number Placeholder 3"/>
          <p:cNvSpPr>
            <a:spLocks noGrp="1"/>
          </p:cNvSpPr>
          <p:nvPr>
            <p:ph type="sldNum" sz="quarter" idx="12"/>
          </p:nvPr>
        </p:nvSpPr>
        <p:spPr/>
        <p:txBody>
          <a:bodyPr/>
          <a:lstStyle/>
          <a:p>
            <a:fld id="{39C3C0F7-B52B-8F4E-A4B8-3BD4D5F05C2F}" type="slidenum">
              <a:rPr lang="en-US" smtClean="0"/>
              <a:t>2</a:t>
            </a:fld>
            <a:endParaRPr lang="en-US"/>
          </a:p>
        </p:txBody>
      </p:sp>
    </p:spTree>
    <p:extLst>
      <p:ext uri="{BB962C8B-B14F-4D97-AF65-F5344CB8AC3E}">
        <p14:creationId xmlns:p14="http://schemas.microsoft.com/office/powerpoint/2010/main" val="10419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534"/>
            <a:ext cx="8229600" cy="1143000"/>
          </a:xfrm>
        </p:spPr>
        <p:txBody>
          <a:bodyPr/>
          <a:lstStyle/>
          <a:p>
            <a:r>
              <a:rPr lang="en-US" dirty="0"/>
              <a:t>The Sloan Digital Sky Survey</a:t>
            </a:r>
          </a:p>
        </p:txBody>
      </p:sp>
      <p:sp>
        <p:nvSpPr>
          <p:cNvPr id="4" name="Slide Number Placeholder 3"/>
          <p:cNvSpPr>
            <a:spLocks noGrp="1"/>
          </p:cNvSpPr>
          <p:nvPr>
            <p:ph type="sldNum" sz="quarter" idx="12"/>
          </p:nvPr>
        </p:nvSpPr>
        <p:spPr/>
        <p:txBody>
          <a:bodyPr/>
          <a:lstStyle/>
          <a:p>
            <a:fld id="{E31246AC-EAF8-0449-A84B-9F8C33C052BA}" type="slidenum">
              <a:rPr lang="en-US" smtClean="0"/>
              <a:t>20</a:t>
            </a:fld>
            <a:endParaRPr lang="en-US"/>
          </a:p>
        </p:txBody>
      </p:sp>
      <p:pic>
        <p:nvPicPr>
          <p:cNvPr id="5" name="Picture 3"/>
          <p:cNvPicPr>
            <a:picLocks noChangeAspect="1"/>
          </p:cNvPicPr>
          <p:nvPr/>
        </p:nvPicPr>
        <p:blipFill>
          <a:blip r:embed="rId3"/>
          <a:srcRect/>
          <a:stretch>
            <a:fillRect/>
          </a:stretch>
        </p:blipFill>
        <p:spPr bwMode="auto">
          <a:xfrm>
            <a:off x="1" y="1234307"/>
            <a:ext cx="5631194" cy="5599440"/>
          </a:xfrm>
          <a:prstGeom prst="rect">
            <a:avLst/>
          </a:prstGeom>
          <a:noFill/>
          <a:ln w="9525">
            <a:noFill/>
            <a:miter lim="800000"/>
            <a:headEnd/>
            <a:tailEnd/>
          </a:ln>
        </p:spPr>
      </p:pic>
      <p:sp>
        <p:nvSpPr>
          <p:cNvPr id="6" name="TextBox 4"/>
          <p:cNvSpPr txBox="1">
            <a:spLocks noChangeArrowheads="1"/>
          </p:cNvSpPr>
          <p:nvPr/>
        </p:nvSpPr>
        <p:spPr bwMode="auto">
          <a:xfrm>
            <a:off x="-14514" y="6400800"/>
            <a:ext cx="710451" cy="400110"/>
          </a:xfrm>
          <a:prstGeom prst="rect">
            <a:avLst/>
          </a:prstGeom>
          <a:noFill/>
          <a:ln w="9525">
            <a:noFill/>
            <a:miter lim="800000"/>
            <a:headEnd/>
            <a:tailEnd/>
          </a:ln>
        </p:spPr>
        <p:txBody>
          <a:bodyPr wrap="none">
            <a:prstTxWarp prst="textNoShape">
              <a:avLst/>
            </a:prstTxWarp>
            <a:spAutoFit/>
          </a:bodyPr>
          <a:lstStyle/>
          <a:p>
            <a:r>
              <a:rPr lang="en-US" sz="2000" b="1" dirty="0">
                <a:solidFill>
                  <a:schemeClr val="bg1"/>
                </a:solidFill>
              </a:rPr>
              <a:t>SDSS</a:t>
            </a:r>
          </a:p>
        </p:txBody>
      </p:sp>
      <p:pic>
        <p:nvPicPr>
          <p:cNvPr id="7" name="Picture 6"/>
          <p:cNvPicPr>
            <a:picLocks noChangeAspect="1"/>
          </p:cNvPicPr>
          <p:nvPr/>
        </p:nvPicPr>
        <p:blipFill>
          <a:blip r:embed="rId4"/>
          <a:stretch>
            <a:fillRect/>
          </a:stretch>
        </p:blipFill>
        <p:spPr>
          <a:xfrm>
            <a:off x="6110429" y="3505200"/>
            <a:ext cx="3053301" cy="2438400"/>
          </a:xfrm>
          <a:prstGeom prst="rect">
            <a:avLst/>
          </a:prstGeom>
        </p:spPr>
      </p:pic>
      <p:sp>
        <p:nvSpPr>
          <p:cNvPr id="9" name="TextBox 8"/>
          <p:cNvSpPr txBox="1"/>
          <p:nvPr/>
        </p:nvSpPr>
        <p:spPr>
          <a:xfrm>
            <a:off x="5631195" y="1502633"/>
            <a:ext cx="3512805" cy="1200328"/>
          </a:xfrm>
          <a:prstGeom prst="rect">
            <a:avLst/>
          </a:prstGeom>
          <a:noFill/>
        </p:spPr>
        <p:txBody>
          <a:bodyPr wrap="square" rtlCol="0">
            <a:spAutoFit/>
          </a:bodyPr>
          <a:lstStyle/>
          <a:p>
            <a:r>
              <a:rPr lang="en-US" sz="2400" dirty="0"/>
              <a:t>Uniform digital images of ¼ of the sky, &gt;1 million spectra</a:t>
            </a:r>
          </a:p>
        </p:txBody>
      </p:sp>
    </p:spTree>
    <p:extLst>
      <p:ext uri="{BB962C8B-B14F-4D97-AF65-F5344CB8AC3E}">
        <p14:creationId xmlns:p14="http://schemas.microsoft.com/office/powerpoint/2010/main" val="95489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431B-B204-FB42-8BE6-F882707AC5BA}"/>
              </a:ext>
            </a:extLst>
          </p:cNvPr>
          <p:cNvSpPr>
            <a:spLocks noGrp="1"/>
          </p:cNvSpPr>
          <p:nvPr>
            <p:ph type="title"/>
          </p:nvPr>
        </p:nvSpPr>
        <p:spPr>
          <a:xfrm>
            <a:off x="0" y="274638"/>
            <a:ext cx="9144000" cy="1143000"/>
          </a:xfrm>
        </p:spPr>
        <p:txBody>
          <a:bodyPr>
            <a:normAutofit/>
          </a:bodyPr>
          <a:lstStyle/>
          <a:p>
            <a:r>
              <a:rPr lang="en-US" dirty="0"/>
              <a:t>Statistics of the Distribution of Galaxies</a:t>
            </a:r>
          </a:p>
        </p:txBody>
      </p:sp>
      <p:sp>
        <p:nvSpPr>
          <p:cNvPr id="4" name="Slide Number Placeholder 3">
            <a:extLst>
              <a:ext uri="{FF2B5EF4-FFF2-40B4-BE49-F238E27FC236}">
                <a16:creationId xmlns:a16="http://schemas.microsoft.com/office/drawing/2014/main" id="{96ECD052-72A6-F14A-87B6-92BC7426F575}"/>
              </a:ext>
            </a:extLst>
          </p:cNvPr>
          <p:cNvSpPr>
            <a:spLocks noGrp="1"/>
          </p:cNvSpPr>
          <p:nvPr>
            <p:ph type="sldNum" sz="quarter" idx="12"/>
          </p:nvPr>
        </p:nvSpPr>
        <p:spPr/>
        <p:txBody>
          <a:bodyPr/>
          <a:lstStyle/>
          <a:p>
            <a:fld id="{39C3C0F7-B52B-8F4E-A4B8-3BD4D5F05C2F}" type="slidenum">
              <a:rPr lang="en-US" smtClean="0"/>
              <a:t>21</a:t>
            </a:fld>
            <a:endParaRPr lang="en-US"/>
          </a:p>
        </p:txBody>
      </p:sp>
      <p:pic>
        <p:nvPicPr>
          <p:cNvPr id="5" name="Picture 4">
            <a:extLst>
              <a:ext uri="{FF2B5EF4-FFF2-40B4-BE49-F238E27FC236}">
                <a16:creationId xmlns:a16="http://schemas.microsoft.com/office/drawing/2014/main" id="{E988F608-AB3A-FD47-AD00-BC0F0A2DCB99}"/>
              </a:ext>
            </a:extLst>
          </p:cNvPr>
          <p:cNvPicPr>
            <a:picLocks noChangeAspect="1"/>
          </p:cNvPicPr>
          <p:nvPr/>
        </p:nvPicPr>
        <p:blipFill>
          <a:blip r:embed="rId2"/>
          <a:stretch>
            <a:fillRect/>
          </a:stretch>
        </p:blipFill>
        <p:spPr>
          <a:xfrm>
            <a:off x="0" y="1245545"/>
            <a:ext cx="5334000" cy="5593619"/>
          </a:xfrm>
          <a:prstGeom prst="rect">
            <a:avLst/>
          </a:prstGeom>
        </p:spPr>
      </p:pic>
      <p:sp>
        <p:nvSpPr>
          <p:cNvPr id="6" name="TextBox 5">
            <a:extLst>
              <a:ext uri="{FF2B5EF4-FFF2-40B4-BE49-F238E27FC236}">
                <a16:creationId xmlns:a16="http://schemas.microsoft.com/office/drawing/2014/main" id="{12E1C285-3E50-5347-99AD-4100EEB0B954}"/>
              </a:ext>
            </a:extLst>
          </p:cNvPr>
          <p:cNvSpPr txBox="1"/>
          <p:nvPr/>
        </p:nvSpPr>
        <p:spPr>
          <a:xfrm>
            <a:off x="4800600" y="6469832"/>
            <a:ext cx="1911485" cy="369332"/>
          </a:xfrm>
          <a:prstGeom prst="rect">
            <a:avLst/>
          </a:prstGeom>
          <a:noFill/>
        </p:spPr>
        <p:txBody>
          <a:bodyPr wrap="none" rtlCol="0">
            <a:spAutoFit/>
          </a:bodyPr>
          <a:lstStyle/>
          <a:p>
            <a:r>
              <a:rPr lang="en-US" dirty="0" err="1"/>
              <a:t>Beutler</a:t>
            </a:r>
            <a:r>
              <a:rPr lang="en-US" dirty="0"/>
              <a:t> et al. 2016</a:t>
            </a:r>
          </a:p>
        </p:txBody>
      </p:sp>
      <p:sp>
        <p:nvSpPr>
          <p:cNvPr id="7" name="TextBox 6">
            <a:extLst>
              <a:ext uri="{FF2B5EF4-FFF2-40B4-BE49-F238E27FC236}">
                <a16:creationId xmlns:a16="http://schemas.microsoft.com/office/drawing/2014/main" id="{6DECC693-2A8A-F545-8820-8372F0BA16BB}"/>
              </a:ext>
            </a:extLst>
          </p:cNvPr>
          <p:cNvSpPr txBox="1"/>
          <p:nvPr/>
        </p:nvSpPr>
        <p:spPr>
          <a:xfrm>
            <a:off x="5181600" y="1600200"/>
            <a:ext cx="3886200" cy="3139321"/>
          </a:xfrm>
          <a:prstGeom prst="rect">
            <a:avLst/>
          </a:prstGeom>
          <a:noFill/>
        </p:spPr>
        <p:txBody>
          <a:bodyPr wrap="square" rtlCol="0">
            <a:spAutoFit/>
          </a:bodyPr>
          <a:lstStyle/>
          <a:p>
            <a:r>
              <a:rPr lang="en-US" dirty="0"/>
              <a:t>The same oscillations as seen in the CMB!</a:t>
            </a:r>
          </a:p>
          <a:p>
            <a:endParaRPr lang="en-US" dirty="0"/>
          </a:p>
          <a:p>
            <a:r>
              <a:rPr lang="en-US" dirty="0"/>
              <a:t>Can find best-fit models to both the CMB and the local Universe.</a:t>
            </a:r>
          </a:p>
          <a:p>
            <a:endParaRPr lang="en-US" dirty="0"/>
          </a:p>
          <a:p>
            <a:r>
              <a:rPr lang="en-US" dirty="0"/>
              <a:t>Planck + SDSS-BOSS:</a:t>
            </a:r>
          </a:p>
          <a:p>
            <a:r>
              <a:rPr lang="en-US" dirty="0"/>
              <a:t>Total matter fraction of the Universe =</a:t>
            </a:r>
          </a:p>
          <a:p>
            <a:r>
              <a:rPr lang="en-US" dirty="0"/>
              <a:t>30.1±1.4%</a:t>
            </a:r>
          </a:p>
          <a:p>
            <a:endParaRPr lang="en-US" dirty="0"/>
          </a:p>
          <a:p>
            <a:r>
              <a:rPr lang="en-US" dirty="0"/>
              <a:t>(</a:t>
            </a:r>
            <a:r>
              <a:rPr lang="en-US" dirty="0" err="1"/>
              <a:t>Alam</a:t>
            </a:r>
            <a:r>
              <a:rPr lang="en-US" dirty="0"/>
              <a:t> et al. 2016)</a:t>
            </a:r>
          </a:p>
        </p:txBody>
      </p:sp>
    </p:spTree>
    <p:extLst>
      <p:ext uri="{BB962C8B-B14F-4D97-AF65-F5344CB8AC3E}">
        <p14:creationId xmlns:p14="http://schemas.microsoft.com/office/powerpoint/2010/main" val="379348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75"/>
          <a:stretch/>
        </p:blipFill>
        <p:spPr>
          <a:xfrm>
            <a:off x="0" y="18281"/>
            <a:ext cx="9159979" cy="6844338"/>
          </a:xfrm>
          <a:prstGeom prst="rect">
            <a:avLst/>
          </a:prstGeom>
        </p:spPr>
      </p:pic>
      <p:sp>
        <p:nvSpPr>
          <p:cNvPr id="6" name="TextBox 5"/>
          <p:cNvSpPr txBox="1"/>
          <p:nvPr/>
        </p:nvSpPr>
        <p:spPr>
          <a:xfrm>
            <a:off x="-15978" y="6488668"/>
            <a:ext cx="1148346" cy="369332"/>
          </a:xfrm>
          <a:prstGeom prst="rect">
            <a:avLst/>
          </a:prstGeom>
          <a:noFill/>
        </p:spPr>
        <p:txBody>
          <a:bodyPr wrap="none" rtlCol="0">
            <a:spAutoFit/>
          </a:bodyPr>
          <a:lstStyle/>
          <a:p>
            <a:r>
              <a:rPr lang="en-US" dirty="0">
                <a:solidFill>
                  <a:srgbClr val="FFFFFF"/>
                </a:solidFill>
              </a:rPr>
              <a:t>NASA/ESA</a:t>
            </a:r>
          </a:p>
        </p:txBody>
      </p:sp>
      <p:sp>
        <p:nvSpPr>
          <p:cNvPr id="2" name="Title 1"/>
          <p:cNvSpPr>
            <a:spLocks noGrp="1"/>
          </p:cNvSpPr>
          <p:nvPr>
            <p:ph type="title"/>
          </p:nvPr>
        </p:nvSpPr>
        <p:spPr/>
        <p:txBody>
          <a:bodyPr/>
          <a:lstStyle/>
          <a:p>
            <a:r>
              <a:rPr lang="en-US" dirty="0">
                <a:solidFill>
                  <a:schemeClr val="bg1"/>
                </a:solidFill>
              </a:rPr>
              <a:t>Gravitational lensing</a:t>
            </a:r>
          </a:p>
        </p:txBody>
      </p:sp>
      <p:sp>
        <p:nvSpPr>
          <p:cNvPr id="4" name="Slide Number Placeholder 3"/>
          <p:cNvSpPr>
            <a:spLocks noGrp="1"/>
          </p:cNvSpPr>
          <p:nvPr>
            <p:ph type="sldNum" sz="quarter" idx="12"/>
          </p:nvPr>
        </p:nvSpPr>
        <p:spPr/>
        <p:txBody>
          <a:bodyPr/>
          <a:lstStyle/>
          <a:p>
            <a:fld id="{39C3C0F7-B52B-8F4E-A4B8-3BD4D5F05C2F}" type="slidenum">
              <a:rPr lang="en-US" smtClean="0"/>
              <a:t>22</a:t>
            </a:fld>
            <a:endParaRPr lang="en-US"/>
          </a:p>
        </p:txBody>
      </p:sp>
    </p:spTree>
    <p:extLst>
      <p:ext uri="{BB962C8B-B14F-4D97-AF65-F5344CB8AC3E}">
        <p14:creationId xmlns:p14="http://schemas.microsoft.com/office/powerpoint/2010/main" val="103005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lensing by galaxies</a:t>
            </a:r>
          </a:p>
        </p:txBody>
      </p:sp>
      <p:sp>
        <p:nvSpPr>
          <p:cNvPr id="4" name="Slide Number Placeholder 3"/>
          <p:cNvSpPr>
            <a:spLocks noGrp="1"/>
          </p:cNvSpPr>
          <p:nvPr>
            <p:ph type="sldNum" sz="quarter" idx="12"/>
          </p:nvPr>
        </p:nvSpPr>
        <p:spPr/>
        <p:txBody>
          <a:bodyPr/>
          <a:lstStyle/>
          <a:p>
            <a:fld id="{39C3C0F7-B52B-8F4E-A4B8-3BD4D5F05C2F}" type="slidenum">
              <a:rPr lang="en-US" smtClean="0"/>
              <a:t>23</a:t>
            </a:fld>
            <a:endParaRPr lang="en-US"/>
          </a:p>
        </p:txBody>
      </p:sp>
      <p:grpSp>
        <p:nvGrpSpPr>
          <p:cNvPr id="13" name="Group 12"/>
          <p:cNvGrpSpPr/>
          <p:nvPr/>
        </p:nvGrpSpPr>
        <p:grpSpPr>
          <a:xfrm>
            <a:off x="459102" y="1591981"/>
            <a:ext cx="6932298" cy="4961219"/>
            <a:chOff x="1892300" y="2342890"/>
            <a:chExt cx="5359400" cy="2980019"/>
          </a:xfrm>
        </p:grpSpPr>
        <p:pic>
          <p:nvPicPr>
            <p:cNvPr id="10" name="Picture 9"/>
            <p:cNvPicPr>
              <a:picLocks noChangeAspect="1"/>
            </p:cNvPicPr>
            <p:nvPr/>
          </p:nvPicPr>
          <p:blipFill rotWithShape="1">
            <a:blip r:embed="rId2"/>
            <a:srcRect b="53318"/>
            <a:stretch/>
          </p:blipFill>
          <p:spPr>
            <a:xfrm>
              <a:off x="1892300" y="2342890"/>
              <a:ext cx="5359400" cy="2478175"/>
            </a:xfrm>
            <a:prstGeom prst="rect">
              <a:avLst/>
            </a:prstGeom>
          </p:spPr>
        </p:pic>
        <p:pic>
          <p:nvPicPr>
            <p:cNvPr id="11" name="Picture 10"/>
            <p:cNvPicPr>
              <a:picLocks noChangeAspect="1"/>
            </p:cNvPicPr>
            <p:nvPr/>
          </p:nvPicPr>
          <p:blipFill rotWithShape="1">
            <a:blip r:embed="rId2"/>
            <a:srcRect t="88868" b="-142"/>
            <a:stretch/>
          </p:blipFill>
          <p:spPr>
            <a:xfrm>
              <a:off x="1892300" y="4724400"/>
              <a:ext cx="5359400" cy="598509"/>
            </a:xfrm>
            <a:prstGeom prst="rect">
              <a:avLst/>
            </a:prstGeom>
          </p:spPr>
        </p:pic>
        <p:sp>
          <p:nvSpPr>
            <p:cNvPr id="12" name="Rectangle 11"/>
            <p:cNvSpPr/>
            <p:nvPr/>
          </p:nvSpPr>
          <p:spPr>
            <a:xfrm>
              <a:off x="2362200" y="4572000"/>
              <a:ext cx="304800" cy="24906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3048000" y="6019800"/>
            <a:ext cx="3458900" cy="430887"/>
          </a:xfrm>
          <a:prstGeom prst="rect">
            <a:avLst/>
          </a:prstGeom>
          <a:solidFill>
            <a:srgbClr val="FFFFFF"/>
          </a:solidFill>
        </p:spPr>
        <p:txBody>
          <a:bodyPr wrap="none" rtlCol="0">
            <a:spAutoFit/>
          </a:bodyPr>
          <a:lstStyle/>
          <a:p>
            <a:r>
              <a:rPr lang="en-US" sz="2200" dirty="0"/>
              <a:t>Luminosity of the galaxy [L</a:t>
            </a:r>
            <a:r>
              <a:rPr lang="en-US" sz="2200" baseline="-25000" dirty="0"/>
              <a:t>*</a:t>
            </a:r>
            <a:r>
              <a:rPr lang="en-US" sz="2200" dirty="0"/>
              <a:t>]</a:t>
            </a:r>
          </a:p>
        </p:txBody>
      </p:sp>
      <p:sp>
        <p:nvSpPr>
          <p:cNvPr id="15" name="TextBox 14"/>
          <p:cNvSpPr txBox="1"/>
          <p:nvPr/>
        </p:nvSpPr>
        <p:spPr>
          <a:xfrm rot="16200000">
            <a:off x="-1217777" y="3518031"/>
            <a:ext cx="3691485" cy="707886"/>
          </a:xfrm>
          <a:prstGeom prst="rect">
            <a:avLst/>
          </a:prstGeom>
          <a:solidFill>
            <a:srgbClr val="FFFFFF"/>
          </a:solidFill>
        </p:spPr>
        <p:txBody>
          <a:bodyPr wrap="none" rtlCol="0">
            <a:spAutoFit/>
          </a:bodyPr>
          <a:lstStyle/>
          <a:p>
            <a:pPr algn="ctr"/>
            <a:r>
              <a:rPr lang="en-US" sz="2000" dirty="0"/>
              <a:t>Mass of galaxy + halo, including</a:t>
            </a:r>
          </a:p>
          <a:p>
            <a:pPr algn="ctr"/>
            <a:r>
              <a:rPr lang="en-US" sz="2000" dirty="0"/>
              <a:t>dark matter [7x10</a:t>
            </a:r>
            <a:r>
              <a:rPr lang="en-US" sz="2000" baseline="30000" dirty="0"/>
              <a:t>10</a:t>
            </a:r>
            <a:r>
              <a:rPr lang="en-US" sz="2000" dirty="0"/>
              <a:t> solar masses]</a:t>
            </a:r>
          </a:p>
        </p:txBody>
      </p:sp>
      <p:sp>
        <p:nvSpPr>
          <p:cNvPr id="16" name="TextBox 15"/>
          <p:cNvSpPr txBox="1"/>
          <p:nvPr/>
        </p:nvSpPr>
        <p:spPr>
          <a:xfrm>
            <a:off x="0" y="6496280"/>
            <a:ext cx="2479014" cy="369332"/>
          </a:xfrm>
          <a:prstGeom prst="rect">
            <a:avLst/>
          </a:prstGeom>
          <a:noFill/>
        </p:spPr>
        <p:txBody>
          <a:bodyPr wrap="none" rtlCol="0">
            <a:spAutoFit/>
          </a:bodyPr>
          <a:lstStyle/>
          <a:p>
            <a:r>
              <a:rPr lang="en-US" dirty="0" err="1"/>
              <a:t>Mandelbaum</a:t>
            </a:r>
            <a:r>
              <a:rPr lang="en-US" dirty="0"/>
              <a:t> et al. 2006</a:t>
            </a:r>
          </a:p>
        </p:txBody>
      </p:sp>
      <p:sp>
        <p:nvSpPr>
          <p:cNvPr id="17" name="TextBox 16"/>
          <p:cNvSpPr txBox="1"/>
          <p:nvPr/>
        </p:nvSpPr>
        <p:spPr>
          <a:xfrm>
            <a:off x="7391400" y="2026231"/>
            <a:ext cx="1253668" cy="769441"/>
          </a:xfrm>
          <a:prstGeom prst="rect">
            <a:avLst/>
          </a:prstGeom>
          <a:noFill/>
        </p:spPr>
        <p:txBody>
          <a:bodyPr wrap="none" rtlCol="0">
            <a:spAutoFit/>
          </a:bodyPr>
          <a:lstStyle/>
          <a:p>
            <a:r>
              <a:rPr lang="en-US" sz="2200" dirty="0" err="1">
                <a:solidFill>
                  <a:srgbClr val="FF0000"/>
                </a:solidFill>
              </a:rPr>
              <a:t>Ellipticals</a:t>
            </a:r>
            <a:endParaRPr lang="en-US" sz="2200" dirty="0">
              <a:solidFill>
                <a:srgbClr val="FF0000"/>
              </a:solidFill>
            </a:endParaRPr>
          </a:p>
          <a:p>
            <a:r>
              <a:rPr lang="en-US" sz="2200" dirty="0">
                <a:solidFill>
                  <a:srgbClr val="0000FF"/>
                </a:solidFill>
              </a:rPr>
              <a:t>Spirals</a:t>
            </a:r>
          </a:p>
        </p:txBody>
      </p:sp>
    </p:spTree>
    <p:extLst>
      <p:ext uri="{BB962C8B-B14F-4D97-AF65-F5344CB8AC3E}">
        <p14:creationId xmlns:p14="http://schemas.microsoft.com/office/powerpoint/2010/main" val="125622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7DD8-E83D-5142-A244-E836F25D6EC7}"/>
              </a:ext>
            </a:extLst>
          </p:cNvPr>
          <p:cNvSpPr>
            <a:spLocks noGrp="1"/>
          </p:cNvSpPr>
          <p:nvPr>
            <p:ph type="title"/>
          </p:nvPr>
        </p:nvSpPr>
        <p:spPr>
          <a:xfrm>
            <a:off x="0" y="274638"/>
            <a:ext cx="9144000" cy="1143000"/>
          </a:xfrm>
        </p:spPr>
        <p:txBody>
          <a:bodyPr>
            <a:normAutofit/>
          </a:bodyPr>
          <a:lstStyle/>
          <a:p>
            <a:r>
              <a:rPr lang="en-US" dirty="0"/>
              <a:t>Weak lensing by large scale structure</a:t>
            </a:r>
          </a:p>
        </p:txBody>
      </p:sp>
      <p:sp>
        <p:nvSpPr>
          <p:cNvPr id="4" name="Slide Number Placeholder 3">
            <a:extLst>
              <a:ext uri="{FF2B5EF4-FFF2-40B4-BE49-F238E27FC236}">
                <a16:creationId xmlns:a16="http://schemas.microsoft.com/office/drawing/2014/main" id="{5A5C5D21-13EA-4144-B86B-B60C7700C8EC}"/>
              </a:ext>
            </a:extLst>
          </p:cNvPr>
          <p:cNvSpPr>
            <a:spLocks noGrp="1"/>
          </p:cNvSpPr>
          <p:nvPr>
            <p:ph type="sldNum" sz="quarter" idx="12"/>
          </p:nvPr>
        </p:nvSpPr>
        <p:spPr/>
        <p:txBody>
          <a:bodyPr/>
          <a:lstStyle/>
          <a:p>
            <a:fld id="{39C3C0F7-B52B-8F4E-A4B8-3BD4D5F05C2F}" type="slidenum">
              <a:rPr lang="en-US" smtClean="0"/>
              <a:t>24</a:t>
            </a:fld>
            <a:endParaRPr lang="en-US"/>
          </a:p>
        </p:txBody>
      </p:sp>
      <p:pic>
        <p:nvPicPr>
          <p:cNvPr id="5" name="Picture 4">
            <a:extLst>
              <a:ext uri="{FF2B5EF4-FFF2-40B4-BE49-F238E27FC236}">
                <a16:creationId xmlns:a16="http://schemas.microsoft.com/office/drawing/2014/main" id="{7A876C02-1363-CA4D-8D68-6E147199D47A}"/>
              </a:ext>
            </a:extLst>
          </p:cNvPr>
          <p:cNvPicPr>
            <a:picLocks noChangeAspect="1"/>
          </p:cNvPicPr>
          <p:nvPr/>
        </p:nvPicPr>
        <p:blipFill>
          <a:blip r:embed="rId2"/>
          <a:stretch>
            <a:fillRect/>
          </a:stretch>
        </p:blipFill>
        <p:spPr>
          <a:xfrm>
            <a:off x="3402742" y="2094131"/>
            <a:ext cx="5741257" cy="3741552"/>
          </a:xfrm>
          <a:prstGeom prst="rect">
            <a:avLst/>
          </a:prstGeom>
        </p:spPr>
      </p:pic>
      <p:sp>
        <p:nvSpPr>
          <p:cNvPr id="6" name="TextBox 5">
            <a:extLst>
              <a:ext uri="{FF2B5EF4-FFF2-40B4-BE49-F238E27FC236}">
                <a16:creationId xmlns:a16="http://schemas.microsoft.com/office/drawing/2014/main" id="{D6FAB8E4-AD93-B747-A562-8CFCA8B1273E}"/>
              </a:ext>
            </a:extLst>
          </p:cNvPr>
          <p:cNvSpPr txBox="1"/>
          <p:nvPr/>
        </p:nvSpPr>
        <p:spPr>
          <a:xfrm>
            <a:off x="3429000" y="1447800"/>
            <a:ext cx="5085879" cy="646331"/>
          </a:xfrm>
          <a:prstGeom prst="rect">
            <a:avLst/>
          </a:prstGeom>
          <a:noFill/>
        </p:spPr>
        <p:txBody>
          <a:bodyPr wrap="none" rtlCol="0">
            <a:spAutoFit/>
          </a:bodyPr>
          <a:lstStyle/>
          <a:p>
            <a:r>
              <a:rPr lang="en-US" dirty="0"/>
              <a:t>Lensing as a function of redshift bin and scale in DES</a:t>
            </a:r>
          </a:p>
          <a:p>
            <a:r>
              <a:rPr lang="en-US" dirty="0"/>
              <a:t>(Troxel et al. 2017)</a:t>
            </a:r>
          </a:p>
        </p:txBody>
      </p:sp>
      <p:pic>
        <p:nvPicPr>
          <p:cNvPr id="7" name="Picture 6">
            <a:extLst>
              <a:ext uri="{FF2B5EF4-FFF2-40B4-BE49-F238E27FC236}">
                <a16:creationId xmlns:a16="http://schemas.microsoft.com/office/drawing/2014/main" id="{4E12755D-6107-7341-8725-B468078CF891}"/>
              </a:ext>
            </a:extLst>
          </p:cNvPr>
          <p:cNvPicPr>
            <a:picLocks noChangeAspect="1"/>
          </p:cNvPicPr>
          <p:nvPr/>
        </p:nvPicPr>
        <p:blipFill>
          <a:blip r:embed="rId3"/>
          <a:stretch>
            <a:fillRect/>
          </a:stretch>
        </p:blipFill>
        <p:spPr>
          <a:xfrm>
            <a:off x="18535" y="1905000"/>
            <a:ext cx="3245808" cy="2165386"/>
          </a:xfrm>
          <a:prstGeom prst="rect">
            <a:avLst/>
          </a:prstGeom>
        </p:spPr>
      </p:pic>
      <p:sp>
        <p:nvSpPr>
          <p:cNvPr id="8" name="TextBox 7">
            <a:extLst>
              <a:ext uri="{FF2B5EF4-FFF2-40B4-BE49-F238E27FC236}">
                <a16:creationId xmlns:a16="http://schemas.microsoft.com/office/drawing/2014/main" id="{219B61CB-DD86-564E-8CBB-ABF9234FCB2A}"/>
              </a:ext>
            </a:extLst>
          </p:cNvPr>
          <p:cNvSpPr txBox="1"/>
          <p:nvPr/>
        </p:nvSpPr>
        <p:spPr>
          <a:xfrm>
            <a:off x="0" y="4048780"/>
            <a:ext cx="3114763" cy="307777"/>
          </a:xfrm>
          <a:prstGeom prst="rect">
            <a:avLst/>
          </a:prstGeom>
          <a:noFill/>
        </p:spPr>
        <p:txBody>
          <a:bodyPr wrap="none" rtlCol="0">
            <a:spAutoFit/>
          </a:bodyPr>
          <a:lstStyle/>
          <a:p>
            <a:r>
              <a:rPr lang="en-US" sz="1400" b="1" dirty="0" err="1">
                <a:solidFill>
                  <a:srgbClr val="FF0000"/>
                </a:solidFill>
              </a:rPr>
              <a:t>DECam</a:t>
            </a:r>
            <a:r>
              <a:rPr lang="en-US" sz="1400" b="1" dirty="0">
                <a:solidFill>
                  <a:srgbClr val="FF0000"/>
                </a:solidFill>
              </a:rPr>
              <a:t> on the Blanco telescope in 2015</a:t>
            </a:r>
          </a:p>
        </p:txBody>
      </p:sp>
      <p:sp>
        <p:nvSpPr>
          <p:cNvPr id="9" name="TextBox 8">
            <a:extLst>
              <a:ext uri="{FF2B5EF4-FFF2-40B4-BE49-F238E27FC236}">
                <a16:creationId xmlns:a16="http://schemas.microsoft.com/office/drawing/2014/main" id="{0421A8C9-14FD-264C-BBC3-12CFCC8881F0}"/>
              </a:ext>
            </a:extLst>
          </p:cNvPr>
          <p:cNvSpPr txBox="1"/>
          <p:nvPr/>
        </p:nvSpPr>
        <p:spPr>
          <a:xfrm>
            <a:off x="76200" y="1219200"/>
            <a:ext cx="2311210" cy="646331"/>
          </a:xfrm>
          <a:prstGeom prst="rect">
            <a:avLst/>
          </a:prstGeom>
          <a:noFill/>
        </p:spPr>
        <p:txBody>
          <a:bodyPr wrap="none" rtlCol="0">
            <a:spAutoFit/>
          </a:bodyPr>
          <a:lstStyle/>
          <a:p>
            <a:r>
              <a:rPr lang="en-US" dirty="0" err="1"/>
              <a:t>CFHTLens</a:t>
            </a:r>
            <a:r>
              <a:rPr lang="en-US" dirty="0"/>
              <a:t> (2000s)</a:t>
            </a:r>
          </a:p>
          <a:p>
            <a:r>
              <a:rPr lang="en-US" dirty="0" err="1"/>
              <a:t>KiDS</a:t>
            </a:r>
            <a:r>
              <a:rPr lang="en-US" dirty="0"/>
              <a:t>, DES, HSC (2010s)</a:t>
            </a:r>
          </a:p>
        </p:txBody>
      </p:sp>
      <p:pic>
        <p:nvPicPr>
          <p:cNvPr id="10" name="Picture 9">
            <a:extLst>
              <a:ext uri="{FF2B5EF4-FFF2-40B4-BE49-F238E27FC236}">
                <a16:creationId xmlns:a16="http://schemas.microsoft.com/office/drawing/2014/main" id="{5AF5335A-C469-D043-A468-10508F231A23}"/>
              </a:ext>
            </a:extLst>
          </p:cNvPr>
          <p:cNvPicPr>
            <a:picLocks noChangeAspect="1"/>
          </p:cNvPicPr>
          <p:nvPr/>
        </p:nvPicPr>
        <p:blipFill rotWithShape="1">
          <a:blip r:embed="rId4"/>
          <a:srcRect t="17778" b="15555"/>
          <a:stretch/>
        </p:blipFill>
        <p:spPr>
          <a:xfrm>
            <a:off x="-16475" y="4454114"/>
            <a:ext cx="2403886" cy="2403886"/>
          </a:xfrm>
          <a:prstGeom prst="rect">
            <a:avLst/>
          </a:prstGeom>
        </p:spPr>
      </p:pic>
      <p:sp>
        <p:nvSpPr>
          <p:cNvPr id="11" name="TextBox 10">
            <a:extLst>
              <a:ext uri="{FF2B5EF4-FFF2-40B4-BE49-F238E27FC236}">
                <a16:creationId xmlns:a16="http://schemas.microsoft.com/office/drawing/2014/main" id="{C010CE37-649B-454B-8338-75A3D221D92A}"/>
              </a:ext>
            </a:extLst>
          </p:cNvPr>
          <p:cNvSpPr txBox="1"/>
          <p:nvPr/>
        </p:nvSpPr>
        <p:spPr>
          <a:xfrm>
            <a:off x="2387410" y="6282154"/>
            <a:ext cx="3152210" cy="523220"/>
          </a:xfrm>
          <a:prstGeom prst="rect">
            <a:avLst/>
          </a:prstGeom>
          <a:noFill/>
        </p:spPr>
        <p:txBody>
          <a:bodyPr wrap="none" rtlCol="0">
            <a:spAutoFit/>
          </a:bodyPr>
          <a:lstStyle/>
          <a:p>
            <a:r>
              <a:rPr lang="en-US" sz="1400" b="1" dirty="0" err="1">
                <a:solidFill>
                  <a:srgbClr val="FF0000"/>
                </a:solidFill>
              </a:rPr>
              <a:t>DECam</a:t>
            </a:r>
            <a:r>
              <a:rPr lang="en-US" sz="1400" b="1" dirty="0">
                <a:solidFill>
                  <a:srgbClr val="FF0000"/>
                </a:solidFill>
              </a:rPr>
              <a:t> in 2011 --  520 </a:t>
            </a:r>
            <a:r>
              <a:rPr lang="en-US" sz="1400" b="1" dirty="0" err="1">
                <a:solidFill>
                  <a:srgbClr val="FF0000"/>
                </a:solidFill>
              </a:rPr>
              <a:t>Mpix</a:t>
            </a:r>
            <a:r>
              <a:rPr lang="en-US" sz="1400" b="1" dirty="0">
                <a:solidFill>
                  <a:srgbClr val="FF0000"/>
                </a:solidFill>
              </a:rPr>
              <a:t> CCD camera</a:t>
            </a:r>
          </a:p>
          <a:p>
            <a:r>
              <a:rPr lang="en-US" sz="1400" b="1" dirty="0">
                <a:solidFill>
                  <a:srgbClr val="FF0000"/>
                </a:solidFill>
              </a:rPr>
              <a:t>(DES </a:t>
            </a:r>
            <a:r>
              <a:rPr lang="en-US" sz="1400" b="1" dirty="0" err="1">
                <a:solidFill>
                  <a:srgbClr val="FF0000"/>
                </a:solidFill>
              </a:rPr>
              <a:t>Fermilab</a:t>
            </a:r>
            <a:r>
              <a:rPr lang="en-US" sz="1400" b="1" dirty="0">
                <a:solidFill>
                  <a:srgbClr val="FF0000"/>
                </a:solidFill>
              </a:rPr>
              <a:t> gallery)</a:t>
            </a:r>
          </a:p>
        </p:txBody>
      </p:sp>
    </p:spTree>
    <p:extLst>
      <p:ext uri="{BB962C8B-B14F-4D97-AF65-F5344CB8AC3E}">
        <p14:creationId xmlns:p14="http://schemas.microsoft.com/office/powerpoint/2010/main" val="262642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82996" y="3323685"/>
            <a:ext cx="877949" cy="606616"/>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Cosmological Constant?</a:t>
            </a:r>
          </a:p>
        </p:txBody>
      </p:sp>
      <p:sp>
        <p:nvSpPr>
          <p:cNvPr id="3" name="Content Placeholder 2"/>
          <p:cNvSpPr>
            <a:spLocks noGrp="1"/>
          </p:cNvSpPr>
          <p:nvPr>
            <p:ph idx="1"/>
          </p:nvPr>
        </p:nvSpPr>
        <p:spPr>
          <a:xfrm>
            <a:off x="159318" y="1600200"/>
            <a:ext cx="8229600" cy="5257800"/>
          </a:xfrm>
        </p:spPr>
        <p:txBody>
          <a:bodyPr>
            <a:normAutofit/>
          </a:bodyPr>
          <a:lstStyle/>
          <a:p>
            <a:r>
              <a:rPr lang="en-US" sz="2200" dirty="0"/>
              <a:t>Simplest explanation for cosmic</a:t>
            </a:r>
            <a:br>
              <a:rPr lang="en-US" sz="2200" dirty="0"/>
            </a:br>
            <a:r>
              <a:rPr lang="en-US" sz="2200" dirty="0"/>
              <a:t>acceleration:</a:t>
            </a:r>
            <a:br>
              <a:rPr lang="en-US" sz="2200" dirty="0"/>
            </a:br>
            <a:r>
              <a:rPr lang="en-US" sz="2200" dirty="0"/>
              <a:t>a </a:t>
            </a:r>
            <a:r>
              <a:rPr lang="en-US" sz="2200" b="1" dirty="0">
                <a:solidFill>
                  <a:srgbClr val="FF0000"/>
                </a:solidFill>
              </a:rPr>
              <a:t>cosmological constant</a:t>
            </a:r>
            <a:r>
              <a:rPr lang="en-US" sz="2200" dirty="0"/>
              <a:t>, </a:t>
            </a:r>
            <a:r>
              <a:rPr lang="en-US" sz="2200" dirty="0">
                <a:latin typeface="Symbol" charset="2"/>
                <a:cs typeface="Symbol" charset="2"/>
              </a:rPr>
              <a:t>L</a:t>
            </a:r>
          </a:p>
          <a:p>
            <a:r>
              <a:rPr lang="en-US" sz="2200" dirty="0"/>
              <a:t>New addition to Einstein’s equation:</a:t>
            </a:r>
          </a:p>
          <a:p>
            <a:endParaRPr lang="en-US" sz="2200" dirty="0"/>
          </a:p>
          <a:p>
            <a:endParaRPr lang="en-US" sz="2200" dirty="0"/>
          </a:p>
          <a:p>
            <a:endParaRPr lang="en-US" sz="2200" dirty="0"/>
          </a:p>
          <a:p>
            <a:r>
              <a:rPr lang="en-US" sz="2200" dirty="0"/>
              <a:t>Current recent results consistent</a:t>
            </a:r>
            <a:br>
              <a:rPr lang="en-US" sz="2200" dirty="0"/>
            </a:br>
            <a:r>
              <a:rPr lang="en-US" sz="2200" dirty="0"/>
              <a:t>with a constant (</a:t>
            </a:r>
            <a:r>
              <a:rPr lang="en-US" sz="2200" i="1" dirty="0"/>
              <a:t>w</a:t>
            </a:r>
            <a:r>
              <a:rPr lang="en-US" sz="2200" dirty="0"/>
              <a:t> = −1)</a:t>
            </a:r>
            <a:endParaRPr lang="en-US" sz="2200" i="1" dirty="0"/>
          </a:p>
        </p:txBody>
      </p:sp>
      <p:sp>
        <p:nvSpPr>
          <p:cNvPr id="4" name="Slide Number Placeholder 3"/>
          <p:cNvSpPr>
            <a:spLocks noGrp="1"/>
          </p:cNvSpPr>
          <p:nvPr>
            <p:ph type="sldNum" sz="quarter" idx="12"/>
          </p:nvPr>
        </p:nvSpPr>
        <p:spPr/>
        <p:txBody>
          <a:bodyPr/>
          <a:lstStyle/>
          <a:p>
            <a:fld id="{39C3C0F7-B52B-8F4E-A4B8-3BD4D5F05C2F}" type="slidenum">
              <a:rPr lang="en-US" smtClean="0"/>
              <a:t>25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664966487"/>
              </p:ext>
            </p:extLst>
          </p:nvPr>
        </p:nvGraphicFramePr>
        <p:xfrm>
          <a:off x="361081" y="3385789"/>
          <a:ext cx="4419600" cy="563562"/>
        </p:xfrm>
        <a:graphic>
          <a:graphicData uri="http://schemas.openxmlformats.org/presentationml/2006/ole">
            <mc:AlternateContent xmlns:mc="http://schemas.openxmlformats.org/markup-compatibility/2006">
              <mc:Choice xmlns:v="urn:schemas-microsoft-com:vml" Requires="v">
                <p:oleObj spid="_x0000_s1325" name="Equation" r:id="rId3" imgW="1790700" imgH="228600" progId="Equation.3">
                  <p:embed/>
                </p:oleObj>
              </mc:Choice>
              <mc:Fallback>
                <p:oleObj name="Equation" r:id="rId3" imgW="1790700" imgH="228600" progId="Equation.3">
                  <p:embed/>
                  <p:pic>
                    <p:nvPicPr>
                      <p:cNvPr id="0" name=""/>
                      <p:cNvPicPr/>
                      <p:nvPr/>
                    </p:nvPicPr>
                    <p:blipFill>
                      <a:blip r:embed="rId4"/>
                      <a:stretch>
                        <a:fillRect/>
                      </a:stretch>
                    </p:blipFill>
                    <p:spPr>
                      <a:xfrm>
                        <a:off x="361081" y="3385789"/>
                        <a:ext cx="4419600" cy="563562"/>
                      </a:xfrm>
                      <a:prstGeom prst="rect">
                        <a:avLst/>
                      </a:prstGeom>
                    </p:spPr>
                  </p:pic>
                </p:oleObj>
              </mc:Fallback>
            </mc:AlternateContent>
          </a:graphicData>
        </a:graphic>
      </p:graphicFrame>
      <p:sp>
        <p:nvSpPr>
          <p:cNvPr id="11" name="TextBox 10"/>
          <p:cNvSpPr txBox="1"/>
          <p:nvPr/>
        </p:nvSpPr>
        <p:spPr>
          <a:xfrm>
            <a:off x="5638978" y="5029200"/>
            <a:ext cx="3428822" cy="338554"/>
          </a:xfrm>
          <a:prstGeom prst="rect">
            <a:avLst/>
          </a:prstGeom>
          <a:noFill/>
        </p:spPr>
        <p:txBody>
          <a:bodyPr wrap="square" rtlCol="0">
            <a:spAutoFit/>
          </a:bodyPr>
          <a:lstStyle/>
          <a:p>
            <a:pPr algn="r"/>
            <a:r>
              <a:rPr lang="en-US" sz="1600" b="1" dirty="0"/>
              <a:t>Dark Energy Survey, 2018</a:t>
            </a:r>
          </a:p>
        </p:txBody>
      </p:sp>
      <p:sp>
        <p:nvSpPr>
          <p:cNvPr id="21" name="TextBox 20"/>
          <p:cNvSpPr txBox="1"/>
          <p:nvPr/>
        </p:nvSpPr>
        <p:spPr>
          <a:xfrm rot="16200000">
            <a:off x="3605340" y="3430854"/>
            <a:ext cx="3555606" cy="707886"/>
          </a:xfrm>
          <a:prstGeom prst="rect">
            <a:avLst/>
          </a:prstGeom>
          <a:noFill/>
        </p:spPr>
        <p:txBody>
          <a:bodyPr wrap="none" rtlCol="0">
            <a:spAutoFit/>
          </a:bodyPr>
          <a:lstStyle/>
          <a:p>
            <a:pPr algn="ctr"/>
            <a:r>
              <a:rPr lang="en-US" sz="2000" dirty="0">
                <a:solidFill>
                  <a:srgbClr val="660066"/>
                </a:solidFill>
              </a:rPr>
              <a:t>Source of acceleration getting</a:t>
            </a:r>
            <a:br>
              <a:rPr lang="en-US" sz="2000" dirty="0">
                <a:solidFill>
                  <a:srgbClr val="660066"/>
                </a:solidFill>
              </a:rPr>
            </a:br>
            <a:r>
              <a:rPr lang="en-US" sz="2000" dirty="0">
                <a:solidFill>
                  <a:srgbClr val="660066"/>
                </a:solidFill>
                <a:sym typeface="Wingdings"/>
              </a:rPr>
              <a:t> stronger                   weaker </a:t>
            </a:r>
            <a:endParaRPr lang="en-US" sz="2000" dirty="0">
              <a:solidFill>
                <a:srgbClr val="660066"/>
              </a:solidFill>
            </a:endParaRPr>
          </a:p>
        </p:txBody>
      </p:sp>
      <p:pic>
        <p:nvPicPr>
          <p:cNvPr id="12" name="Picture 11">
            <a:extLst>
              <a:ext uri="{FF2B5EF4-FFF2-40B4-BE49-F238E27FC236}">
                <a16:creationId xmlns:a16="http://schemas.microsoft.com/office/drawing/2014/main" id="{E90E535B-7049-1540-9B5D-20BDC523728F}"/>
              </a:ext>
            </a:extLst>
          </p:cNvPr>
          <p:cNvPicPr>
            <a:picLocks noChangeAspect="1"/>
          </p:cNvPicPr>
          <p:nvPr/>
        </p:nvPicPr>
        <p:blipFill>
          <a:blip r:embed="rId5"/>
          <a:stretch>
            <a:fillRect/>
          </a:stretch>
        </p:blipFill>
        <p:spPr>
          <a:xfrm>
            <a:off x="5715000" y="1600200"/>
            <a:ext cx="3338577" cy="3293286"/>
          </a:xfrm>
          <a:prstGeom prst="rect">
            <a:avLst/>
          </a:prstGeom>
        </p:spPr>
      </p:pic>
      <p:pic>
        <p:nvPicPr>
          <p:cNvPr id="13" name="Picture 12">
            <a:extLst>
              <a:ext uri="{FF2B5EF4-FFF2-40B4-BE49-F238E27FC236}">
                <a16:creationId xmlns:a16="http://schemas.microsoft.com/office/drawing/2014/main" id="{D7B442BB-6FA4-294D-9BD3-E3973261EBEC}"/>
              </a:ext>
            </a:extLst>
          </p:cNvPr>
          <p:cNvPicPr>
            <a:picLocks noChangeAspect="1"/>
          </p:cNvPicPr>
          <p:nvPr/>
        </p:nvPicPr>
        <p:blipFill>
          <a:blip r:embed="rId6"/>
          <a:stretch>
            <a:fillRect/>
          </a:stretch>
        </p:blipFill>
        <p:spPr>
          <a:xfrm>
            <a:off x="1005768" y="5149088"/>
            <a:ext cx="2743200" cy="546100"/>
          </a:xfrm>
          <a:prstGeom prst="rect">
            <a:avLst/>
          </a:prstGeom>
        </p:spPr>
      </p:pic>
    </p:spTree>
    <p:extLst>
      <p:ext uri="{BB962C8B-B14F-4D97-AF65-F5344CB8AC3E}">
        <p14:creationId xmlns:p14="http://schemas.microsoft.com/office/powerpoint/2010/main" val="316281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5893713"/>
            <a:ext cx="2971800" cy="430887"/>
          </a:xfrm>
          <a:prstGeom prst="rect">
            <a:avLst/>
          </a:prstGeom>
          <a:solidFill>
            <a:srgbClr val="FFFF00"/>
          </a:solidFill>
        </p:spPr>
        <p:txBody>
          <a:bodyPr wrap="square" rtlCol="0">
            <a:spAutoFit/>
          </a:bodyPr>
          <a:lstStyle/>
          <a:p>
            <a:pPr algn="ctr"/>
            <a:r>
              <a:rPr lang="en-US" sz="2200" dirty="0"/>
              <a:t>The “Big Rip”</a:t>
            </a:r>
          </a:p>
        </p:txBody>
      </p:sp>
      <p:sp>
        <p:nvSpPr>
          <p:cNvPr id="12" name="TextBox 11"/>
          <p:cNvSpPr txBox="1"/>
          <p:nvPr/>
        </p:nvSpPr>
        <p:spPr>
          <a:xfrm>
            <a:off x="6172200" y="5893713"/>
            <a:ext cx="2971800" cy="430887"/>
          </a:xfrm>
          <a:prstGeom prst="rect">
            <a:avLst/>
          </a:prstGeom>
          <a:solidFill>
            <a:srgbClr val="FFFF00"/>
          </a:solidFill>
        </p:spPr>
        <p:txBody>
          <a:bodyPr wrap="square" rtlCol="0">
            <a:spAutoFit/>
          </a:bodyPr>
          <a:lstStyle/>
          <a:p>
            <a:pPr algn="ctr"/>
            <a:r>
              <a:rPr lang="en-US" sz="2200" dirty="0"/>
              <a:t>The “Big Freeze”</a:t>
            </a:r>
          </a:p>
        </p:txBody>
      </p:sp>
      <p:sp>
        <p:nvSpPr>
          <p:cNvPr id="33" name="TextBox 32"/>
          <p:cNvSpPr txBox="1"/>
          <p:nvPr/>
        </p:nvSpPr>
        <p:spPr>
          <a:xfrm>
            <a:off x="2971800" y="5893713"/>
            <a:ext cx="3200400" cy="430887"/>
          </a:xfrm>
          <a:prstGeom prst="rect">
            <a:avLst/>
          </a:prstGeom>
          <a:solidFill>
            <a:srgbClr val="FFFF00"/>
          </a:solidFill>
        </p:spPr>
        <p:txBody>
          <a:bodyPr wrap="square" rtlCol="0">
            <a:spAutoFit/>
          </a:bodyPr>
          <a:lstStyle/>
          <a:p>
            <a:pPr algn="ctr"/>
            <a:r>
              <a:rPr lang="en-US" sz="2200" dirty="0"/>
              <a:t>The de Sitter </a:t>
            </a:r>
            <a:r>
              <a:rPr lang="en-US" sz="2200" dirty="0" err="1"/>
              <a:t>spacetime</a:t>
            </a:r>
            <a:endParaRPr lang="en-US" sz="2200" dirty="0"/>
          </a:p>
        </p:txBody>
      </p:sp>
      <p:sp>
        <p:nvSpPr>
          <p:cNvPr id="2" name="Title 1"/>
          <p:cNvSpPr>
            <a:spLocks noGrp="1"/>
          </p:cNvSpPr>
          <p:nvPr>
            <p:ph type="title"/>
          </p:nvPr>
        </p:nvSpPr>
        <p:spPr/>
        <p:txBody>
          <a:bodyPr/>
          <a:lstStyle/>
          <a:p>
            <a:r>
              <a:rPr lang="en-US" dirty="0"/>
              <a:t>The Fate of the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26</a:t>
            </a:fld>
            <a:endParaRPr lang="en-US"/>
          </a:p>
        </p:txBody>
      </p:sp>
      <p:cxnSp>
        <p:nvCxnSpPr>
          <p:cNvPr id="6" name="Straight Connector 5"/>
          <p:cNvCxnSpPr/>
          <p:nvPr/>
        </p:nvCxnSpPr>
        <p:spPr>
          <a:xfrm flipV="1">
            <a:off x="6172200" y="1524000"/>
            <a:ext cx="0" cy="5105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2971800" y="1524000"/>
            <a:ext cx="0" cy="5105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763204323"/>
              </p:ext>
            </p:extLst>
          </p:nvPr>
        </p:nvGraphicFramePr>
        <p:xfrm>
          <a:off x="838200" y="1295400"/>
          <a:ext cx="1248019" cy="463550"/>
        </p:xfrm>
        <a:graphic>
          <a:graphicData uri="http://schemas.openxmlformats.org/presentationml/2006/ole">
            <mc:AlternateContent xmlns:mc="http://schemas.openxmlformats.org/markup-compatibility/2006">
              <mc:Choice xmlns:v="urn:schemas-microsoft-com:vml" Requires="v">
                <p:oleObj spid="_x0000_s2872" name="Equation" r:id="rId3" imgW="444500" imgH="165100" progId="Equation.3">
                  <p:embed/>
                </p:oleObj>
              </mc:Choice>
              <mc:Fallback>
                <p:oleObj name="Equation" r:id="rId3" imgW="444500" imgH="165100" progId="Equation.3">
                  <p:embed/>
                  <p:pic>
                    <p:nvPicPr>
                      <p:cNvPr id="0" name=""/>
                      <p:cNvPicPr/>
                      <p:nvPr/>
                    </p:nvPicPr>
                    <p:blipFill>
                      <a:blip r:embed="rId4"/>
                      <a:stretch>
                        <a:fillRect/>
                      </a:stretch>
                    </p:blipFill>
                    <p:spPr>
                      <a:xfrm>
                        <a:off x="838200" y="1295400"/>
                        <a:ext cx="1248019" cy="4635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51273292"/>
              </p:ext>
            </p:extLst>
          </p:nvPr>
        </p:nvGraphicFramePr>
        <p:xfrm>
          <a:off x="7057781" y="1295400"/>
          <a:ext cx="1248019" cy="463550"/>
        </p:xfrm>
        <a:graphic>
          <a:graphicData uri="http://schemas.openxmlformats.org/presentationml/2006/ole">
            <mc:AlternateContent xmlns:mc="http://schemas.openxmlformats.org/markup-compatibility/2006">
              <mc:Choice xmlns:v="urn:schemas-microsoft-com:vml" Requires="v">
                <p:oleObj spid="_x0000_s2873" name="Equation" r:id="rId5" imgW="444500" imgH="165100" progId="Equation.3">
                  <p:embed/>
                </p:oleObj>
              </mc:Choice>
              <mc:Fallback>
                <p:oleObj name="Equation" r:id="rId5" imgW="444500" imgH="165100" progId="Equation.3">
                  <p:embed/>
                  <p:pic>
                    <p:nvPicPr>
                      <p:cNvPr id="0" name=""/>
                      <p:cNvPicPr/>
                      <p:nvPr/>
                    </p:nvPicPr>
                    <p:blipFill>
                      <a:blip r:embed="rId6"/>
                      <a:stretch>
                        <a:fillRect/>
                      </a:stretch>
                    </p:blipFill>
                    <p:spPr>
                      <a:xfrm>
                        <a:off x="7057781" y="1295400"/>
                        <a:ext cx="1248019" cy="4635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76808991"/>
              </p:ext>
            </p:extLst>
          </p:nvPr>
        </p:nvGraphicFramePr>
        <p:xfrm>
          <a:off x="3933581" y="1295400"/>
          <a:ext cx="1248019" cy="463550"/>
        </p:xfrm>
        <a:graphic>
          <a:graphicData uri="http://schemas.openxmlformats.org/presentationml/2006/ole">
            <mc:AlternateContent xmlns:mc="http://schemas.openxmlformats.org/markup-compatibility/2006">
              <mc:Choice xmlns:v="urn:schemas-microsoft-com:vml" Requires="v">
                <p:oleObj spid="_x0000_s2874" name="Equation" r:id="rId7" imgW="444500" imgH="165100" progId="Equation.3">
                  <p:embed/>
                </p:oleObj>
              </mc:Choice>
              <mc:Fallback>
                <p:oleObj name="Equation" r:id="rId7" imgW="444500" imgH="165100" progId="Equation.3">
                  <p:embed/>
                  <p:pic>
                    <p:nvPicPr>
                      <p:cNvPr id="0" name=""/>
                      <p:cNvPicPr/>
                      <p:nvPr/>
                    </p:nvPicPr>
                    <p:blipFill>
                      <a:blip r:embed="rId8"/>
                      <a:stretch>
                        <a:fillRect/>
                      </a:stretch>
                    </p:blipFill>
                    <p:spPr>
                      <a:xfrm>
                        <a:off x="3933581" y="1295400"/>
                        <a:ext cx="1248019" cy="463550"/>
                      </a:xfrm>
                      <a:prstGeom prst="rect">
                        <a:avLst/>
                      </a:prstGeom>
                    </p:spPr>
                  </p:pic>
                </p:oleObj>
              </mc:Fallback>
            </mc:AlternateContent>
          </a:graphicData>
        </a:graphic>
      </p:graphicFrame>
      <p:cxnSp>
        <p:nvCxnSpPr>
          <p:cNvPr id="14" name="Straight Arrow Connector 13"/>
          <p:cNvCxnSpPr/>
          <p:nvPr/>
        </p:nvCxnSpPr>
        <p:spPr>
          <a:xfrm flipV="1">
            <a:off x="1828800" y="22098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828800" y="3168822"/>
            <a:ext cx="6858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52400" y="2819400"/>
            <a:ext cx="990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6200" y="4267200"/>
            <a:ext cx="2819400" cy="1200329"/>
          </a:xfrm>
          <a:prstGeom prst="rect">
            <a:avLst/>
          </a:prstGeom>
          <a:noFill/>
        </p:spPr>
        <p:txBody>
          <a:bodyPr wrap="square" rtlCol="0">
            <a:spAutoFit/>
          </a:bodyPr>
          <a:lstStyle/>
          <a:p>
            <a:r>
              <a:rPr lang="en-US" dirty="0"/>
              <a:t>In a finite amount of time, the Universe ends as even atoms and nuclei are torn apart!</a:t>
            </a:r>
          </a:p>
        </p:txBody>
      </p:sp>
      <p:sp>
        <p:nvSpPr>
          <p:cNvPr id="20" name="Oval 20"/>
          <p:cNvSpPr>
            <a:spLocks noChangeArrowheads="1"/>
          </p:cNvSpPr>
          <p:nvPr/>
        </p:nvSpPr>
        <p:spPr bwMode="auto">
          <a:xfrm>
            <a:off x="1433103" y="2850827"/>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1" name="Oval 21"/>
          <p:cNvSpPr>
            <a:spLocks noChangeArrowheads="1"/>
          </p:cNvSpPr>
          <p:nvPr/>
        </p:nvSpPr>
        <p:spPr bwMode="auto">
          <a:xfrm>
            <a:off x="1509303" y="2850827"/>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2" name="Oval 22"/>
          <p:cNvSpPr>
            <a:spLocks noChangeArrowheads="1"/>
          </p:cNvSpPr>
          <p:nvPr/>
        </p:nvSpPr>
        <p:spPr bwMode="auto">
          <a:xfrm>
            <a:off x="1433103" y="2927027"/>
            <a:ext cx="152400" cy="152400"/>
          </a:xfrm>
          <a:prstGeom prst="ellipse">
            <a:avLst/>
          </a:prstGeom>
          <a:solidFill>
            <a:schemeClr val="folHlink"/>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3" name="Oval 23"/>
          <p:cNvSpPr>
            <a:spLocks noChangeArrowheads="1"/>
          </p:cNvSpPr>
          <p:nvPr/>
        </p:nvSpPr>
        <p:spPr bwMode="auto">
          <a:xfrm>
            <a:off x="1509303" y="2927027"/>
            <a:ext cx="152400" cy="1524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24" name="Oval 24"/>
          <p:cNvSpPr>
            <a:spLocks noChangeArrowheads="1"/>
          </p:cNvSpPr>
          <p:nvPr/>
        </p:nvSpPr>
        <p:spPr bwMode="auto">
          <a:xfrm rot="19222603">
            <a:off x="966093" y="2774627"/>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25" name="Oval 25"/>
          <p:cNvSpPr>
            <a:spLocks noChangeArrowheads="1"/>
          </p:cNvSpPr>
          <p:nvPr/>
        </p:nvSpPr>
        <p:spPr bwMode="auto">
          <a:xfrm rot="2700000">
            <a:off x="975903" y="2774627"/>
            <a:ext cx="1143000" cy="381000"/>
          </a:xfrm>
          <a:prstGeom prst="ellipse">
            <a:avLst/>
          </a:prstGeom>
          <a:noFill/>
          <a:ln w="9525">
            <a:solidFill>
              <a:srgbClr val="000000"/>
            </a:solidFill>
            <a:round/>
            <a:headEnd/>
            <a:tailEnd/>
          </a:ln>
        </p:spPr>
        <p:txBody>
          <a:bodyPr wrap="none" anchor="ctr">
            <a:prstTxWarp prst="textNoShape">
              <a:avLst/>
            </a:prstTxWarp>
          </a:bodyPr>
          <a:lstStyle/>
          <a:p>
            <a:endParaRPr lang="en-US">
              <a:solidFill>
                <a:srgbClr val="000000"/>
              </a:solidFill>
            </a:endParaRPr>
          </a:p>
        </p:txBody>
      </p:sp>
      <p:sp>
        <p:nvSpPr>
          <p:cNvPr id="26" name="Rectangle 25"/>
          <p:cNvSpPr/>
          <p:nvPr/>
        </p:nvSpPr>
        <p:spPr>
          <a:xfrm>
            <a:off x="6172200" y="2057400"/>
            <a:ext cx="2971800" cy="3352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 the far future, the</a:t>
            </a:r>
            <a:br>
              <a:rPr lang="en-US" dirty="0">
                <a:solidFill>
                  <a:schemeClr val="bg1"/>
                </a:solidFill>
              </a:rPr>
            </a:br>
            <a:r>
              <a:rPr lang="en-US" dirty="0">
                <a:solidFill>
                  <a:schemeClr val="bg1"/>
                </a:solidFill>
              </a:rPr>
              <a:t>expanding Universe</a:t>
            </a:r>
            <a:br>
              <a:rPr lang="en-US" dirty="0">
                <a:solidFill>
                  <a:schemeClr val="bg1"/>
                </a:solidFill>
              </a:rPr>
            </a:br>
            <a:r>
              <a:rPr lang="en-US" dirty="0">
                <a:solidFill>
                  <a:schemeClr val="bg1"/>
                </a:solidFill>
              </a:rPr>
              <a:t>empties out. Density</a:t>
            </a:r>
            <a:br>
              <a:rPr lang="en-US" dirty="0">
                <a:solidFill>
                  <a:schemeClr val="bg1"/>
                </a:solidFill>
              </a:rPr>
            </a:br>
            <a:r>
              <a:rPr lang="en-US" dirty="0">
                <a:solidFill>
                  <a:schemeClr val="bg1"/>
                </a:solidFill>
              </a:rPr>
              <a:t>and temperature</a:t>
            </a:r>
            <a:br>
              <a:rPr lang="en-US" dirty="0">
                <a:solidFill>
                  <a:schemeClr val="bg1"/>
                </a:solidFill>
              </a:rPr>
            </a:br>
            <a:r>
              <a:rPr lang="en-US" dirty="0">
                <a:solidFill>
                  <a:schemeClr val="bg1"/>
                </a:solidFill>
              </a:rPr>
              <a:t>approach zero.</a:t>
            </a:r>
          </a:p>
        </p:txBody>
      </p:sp>
      <p:sp>
        <p:nvSpPr>
          <p:cNvPr id="27" name="Rectangle 26"/>
          <p:cNvSpPr/>
          <p:nvPr/>
        </p:nvSpPr>
        <p:spPr>
          <a:xfrm>
            <a:off x="3086100" y="2057400"/>
            <a:ext cx="2971800" cy="2819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8" name="Oval 27"/>
          <p:cNvSpPr/>
          <p:nvPr/>
        </p:nvSpPr>
        <p:spPr>
          <a:xfrm>
            <a:off x="3352800" y="2209800"/>
            <a:ext cx="2438400" cy="2438400"/>
          </a:xfrm>
          <a:prstGeom prst="ellipse">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0" name="Straight Arrow Connector 29"/>
          <p:cNvCxnSpPr/>
          <p:nvPr/>
        </p:nvCxnSpPr>
        <p:spPr>
          <a:xfrm>
            <a:off x="4572000" y="3429000"/>
            <a:ext cx="1219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296260" y="3420851"/>
            <a:ext cx="1418740" cy="646331"/>
          </a:xfrm>
          <a:prstGeom prst="rect">
            <a:avLst/>
          </a:prstGeom>
          <a:noFill/>
        </p:spPr>
        <p:txBody>
          <a:bodyPr wrap="none" rtlCol="0">
            <a:spAutoFit/>
          </a:bodyPr>
          <a:lstStyle/>
          <a:p>
            <a:pPr algn="ctr"/>
            <a:r>
              <a:rPr lang="en-US" b="1" dirty="0">
                <a:solidFill>
                  <a:srgbClr val="FF0000"/>
                </a:solidFill>
              </a:rPr>
              <a:t>R = 16 billion</a:t>
            </a:r>
          </a:p>
          <a:p>
            <a:pPr algn="ctr"/>
            <a:r>
              <a:rPr lang="en-US" b="1" dirty="0">
                <a:solidFill>
                  <a:srgbClr val="FF0000"/>
                </a:solidFill>
              </a:rPr>
              <a:t>light-years</a:t>
            </a:r>
          </a:p>
        </p:txBody>
      </p:sp>
      <p:sp>
        <p:nvSpPr>
          <p:cNvPr id="34" name="TextBox 33"/>
          <p:cNvSpPr txBox="1"/>
          <p:nvPr/>
        </p:nvSpPr>
        <p:spPr>
          <a:xfrm>
            <a:off x="3124199" y="4876800"/>
            <a:ext cx="2971801" cy="923330"/>
          </a:xfrm>
          <a:prstGeom prst="rect">
            <a:avLst/>
          </a:prstGeom>
          <a:noFill/>
        </p:spPr>
        <p:txBody>
          <a:bodyPr wrap="square" rtlCol="0">
            <a:spAutoFit/>
          </a:bodyPr>
          <a:lstStyle/>
          <a:p>
            <a:r>
              <a:rPr lang="en-US" dirty="0"/>
              <a:t>Observable Universe becomes an inside-out black hole.</a:t>
            </a:r>
          </a:p>
        </p:txBody>
      </p:sp>
    </p:spTree>
    <p:extLst>
      <p:ext uri="{BB962C8B-B14F-4D97-AF65-F5344CB8AC3E}">
        <p14:creationId xmlns:p14="http://schemas.microsoft.com/office/powerpoint/2010/main" val="409014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A78-4D9F-0942-804C-238D6C8E8E33}"/>
              </a:ext>
            </a:extLst>
          </p:cNvPr>
          <p:cNvSpPr>
            <a:spLocks noGrp="1"/>
          </p:cNvSpPr>
          <p:nvPr>
            <p:ph type="title"/>
          </p:nvPr>
        </p:nvSpPr>
        <p:spPr/>
        <p:txBody>
          <a:bodyPr/>
          <a:lstStyle/>
          <a:p>
            <a:r>
              <a:rPr lang="en-US" dirty="0"/>
              <a:t>What is coming next?</a:t>
            </a:r>
          </a:p>
        </p:txBody>
      </p:sp>
      <p:sp>
        <p:nvSpPr>
          <p:cNvPr id="3" name="Content Placeholder 2">
            <a:extLst>
              <a:ext uri="{FF2B5EF4-FFF2-40B4-BE49-F238E27FC236}">
                <a16:creationId xmlns:a16="http://schemas.microsoft.com/office/drawing/2014/main" id="{8D11B382-E366-FF4B-BD09-F13C57966DC9}"/>
              </a:ext>
            </a:extLst>
          </p:cNvPr>
          <p:cNvSpPr>
            <a:spLocks noGrp="1"/>
          </p:cNvSpPr>
          <p:nvPr>
            <p:ph idx="1"/>
          </p:nvPr>
        </p:nvSpPr>
        <p:spPr/>
        <p:txBody>
          <a:bodyPr>
            <a:normAutofit/>
          </a:bodyPr>
          <a:lstStyle/>
          <a:p>
            <a:r>
              <a:rPr lang="en-US" sz="2400" dirty="0"/>
              <a:t>Galaxy surveys to push to higher redshift and explore more of the Universe’s history (DESI, Euclid, LSST, WFIRST)</a:t>
            </a:r>
          </a:p>
          <a:p>
            <a:r>
              <a:rPr lang="en-US" sz="2400" dirty="0"/>
              <a:t>Cosmic microwave background as a back-light for lensing and scattering studies</a:t>
            </a:r>
          </a:p>
          <a:p>
            <a:r>
              <a:rPr lang="en-US" sz="2400" dirty="0"/>
              <a:t>New ways of observing the Universe – gravitational waves, diffuse 21 cm radiation</a:t>
            </a:r>
          </a:p>
          <a:p>
            <a:r>
              <a:rPr lang="en-US" sz="2400" dirty="0"/>
              <a:t>Maybe something we haven’t thought of yet?</a:t>
            </a:r>
          </a:p>
          <a:p>
            <a:endParaRPr lang="en-US" sz="2400" dirty="0"/>
          </a:p>
          <a:p>
            <a:r>
              <a:rPr lang="en-US" sz="2400" dirty="0"/>
              <a:t>You may get to be a part of this!</a:t>
            </a:r>
          </a:p>
        </p:txBody>
      </p:sp>
      <p:sp>
        <p:nvSpPr>
          <p:cNvPr id="4" name="Slide Number Placeholder 3">
            <a:extLst>
              <a:ext uri="{FF2B5EF4-FFF2-40B4-BE49-F238E27FC236}">
                <a16:creationId xmlns:a16="http://schemas.microsoft.com/office/drawing/2014/main" id="{FD07905A-3AE0-4C4D-8D15-040FE4B1DE11}"/>
              </a:ext>
            </a:extLst>
          </p:cNvPr>
          <p:cNvSpPr>
            <a:spLocks noGrp="1"/>
          </p:cNvSpPr>
          <p:nvPr>
            <p:ph type="sldNum" sz="quarter" idx="12"/>
          </p:nvPr>
        </p:nvSpPr>
        <p:spPr/>
        <p:txBody>
          <a:bodyPr/>
          <a:lstStyle/>
          <a:p>
            <a:fld id="{39C3C0F7-B52B-8F4E-A4B8-3BD4D5F05C2F}" type="slidenum">
              <a:rPr lang="en-US" smtClean="0"/>
              <a:t>27</a:t>
            </a:fld>
            <a:endParaRPr lang="en-US"/>
          </a:p>
        </p:txBody>
      </p:sp>
    </p:spTree>
    <p:extLst>
      <p:ext uri="{BB962C8B-B14F-4D97-AF65-F5344CB8AC3E}">
        <p14:creationId xmlns:p14="http://schemas.microsoft.com/office/powerpoint/2010/main" val="425407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Geometry and the Scale of the Universe</a:t>
            </a:r>
          </a:p>
        </p:txBody>
      </p:sp>
      <p:sp>
        <p:nvSpPr>
          <p:cNvPr id="4" name="Slide Number Placeholder 3"/>
          <p:cNvSpPr>
            <a:spLocks noGrp="1"/>
          </p:cNvSpPr>
          <p:nvPr>
            <p:ph type="sldNum" sz="quarter" idx="12"/>
          </p:nvPr>
        </p:nvSpPr>
        <p:spPr/>
        <p:txBody>
          <a:bodyPr/>
          <a:lstStyle/>
          <a:p>
            <a:fld id="{39C3C0F7-B52B-8F4E-A4B8-3BD4D5F05C2F}" type="slidenum">
              <a:rPr lang="en-US" smtClean="0"/>
              <a:t>3</a:t>
            </a:fld>
            <a:endParaRPr lang="en-US"/>
          </a:p>
        </p:txBody>
      </p:sp>
      <p:pic>
        <p:nvPicPr>
          <p:cNvPr id="5" name="Picture 4"/>
          <p:cNvPicPr>
            <a:picLocks noChangeAspect="1"/>
          </p:cNvPicPr>
          <p:nvPr/>
        </p:nvPicPr>
        <p:blipFill>
          <a:blip r:embed="rId2"/>
          <a:stretch>
            <a:fillRect/>
          </a:stretch>
        </p:blipFill>
        <p:spPr>
          <a:xfrm>
            <a:off x="1676400" y="1417637"/>
            <a:ext cx="7434678" cy="4951611"/>
          </a:xfrm>
          <a:prstGeom prst="rect">
            <a:avLst/>
          </a:prstGeom>
        </p:spPr>
      </p:pic>
      <p:sp>
        <p:nvSpPr>
          <p:cNvPr id="6" name="TextBox 5"/>
          <p:cNvSpPr txBox="1"/>
          <p:nvPr/>
        </p:nvSpPr>
        <p:spPr>
          <a:xfrm>
            <a:off x="5991390" y="6017420"/>
            <a:ext cx="3108543" cy="369332"/>
          </a:xfrm>
          <a:prstGeom prst="rect">
            <a:avLst/>
          </a:prstGeom>
          <a:noFill/>
        </p:spPr>
        <p:txBody>
          <a:bodyPr wrap="none" rtlCol="0">
            <a:spAutoFit/>
          </a:bodyPr>
          <a:lstStyle/>
          <a:p>
            <a:r>
              <a:rPr lang="en-US" dirty="0" err="1"/>
              <a:t>CMGLee</a:t>
            </a:r>
            <a:r>
              <a:rPr lang="en-US" dirty="0"/>
              <a:t> / </a:t>
            </a:r>
            <a:r>
              <a:rPr lang="en-US" dirty="0" err="1"/>
              <a:t>wikimedia</a:t>
            </a:r>
            <a:r>
              <a:rPr lang="en-US" dirty="0"/>
              <a:t> commons</a:t>
            </a:r>
          </a:p>
        </p:txBody>
      </p:sp>
      <p:sp>
        <p:nvSpPr>
          <p:cNvPr id="3" name="Content Placeholder 2"/>
          <p:cNvSpPr>
            <a:spLocks noGrp="1"/>
          </p:cNvSpPr>
          <p:nvPr>
            <p:ph idx="1"/>
          </p:nvPr>
        </p:nvSpPr>
        <p:spPr>
          <a:xfrm>
            <a:off x="0" y="1895434"/>
            <a:ext cx="4572000" cy="4525963"/>
          </a:xfrm>
        </p:spPr>
        <p:txBody>
          <a:bodyPr>
            <a:normAutofit/>
          </a:bodyPr>
          <a:lstStyle/>
          <a:p>
            <a:r>
              <a:rPr lang="en-US" sz="2000" dirty="0" err="1"/>
              <a:t>Erastosthenes</a:t>
            </a:r>
            <a:r>
              <a:rPr lang="en-US" sz="2000" dirty="0"/>
              <a:t>:</a:t>
            </a:r>
            <a:br>
              <a:rPr lang="en-US" sz="2000" dirty="0"/>
            </a:br>
            <a:r>
              <a:rPr lang="en-US" sz="2000" dirty="0"/>
              <a:t>circumference of the Earth</a:t>
            </a:r>
            <a:br>
              <a:rPr lang="en-US" sz="2000" dirty="0"/>
            </a:br>
            <a:r>
              <a:rPr lang="en-US" sz="2000" dirty="0"/>
              <a:t>(3</a:t>
            </a:r>
            <a:r>
              <a:rPr lang="en-US" sz="2000" baseline="30000" dirty="0"/>
              <a:t>rd</a:t>
            </a:r>
            <a:r>
              <a:rPr lang="en-US" sz="2000" dirty="0"/>
              <a:t> century BC)</a:t>
            </a:r>
          </a:p>
          <a:p>
            <a:r>
              <a:rPr lang="en-US" sz="2000" dirty="0"/>
              <a:t>Hipparchus: distance to the Moon</a:t>
            </a:r>
            <a:br>
              <a:rPr lang="en-US" sz="2000" dirty="0"/>
            </a:br>
            <a:r>
              <a:rPr lang="en-US" sz="2000" dirty="0"/>
              <a:t>(2</a:t>
            </a:r>
            <a:r>
              <a:rPr lang="en-US" sz="2000" baseline="30000" dirty="0"/>
              <a:t>nd</a:t>
            </a:r>
            <a:r>
              <a:rPr lang="en-US" sz="2000" dirty="0"/>
              <a:t> century BC)</a:t>
            </a:r>
          </a:p>
          <a:p>
            <a:r>
              <a:rPr lang="en-US" sz="2000" dirty="0"/>
              <a:t>Scale of the Solar System (parallax of Mars, transit of Venus – 17</a:t>
            </a:r>
            <a:r>
              <a:rPr lang="en-US" sz="2000" baseline="30000" dirty="0"/>
              <a:t>th</a:t>
            </a:r>
            <a:r>
              <a:rPr lang="en-US" sz="2000" dirty="0"/>
              <a:t>/18</a:t>
            </a:r>
            <a:r>
              <a:rPr lang="en-US" sz="2000" baseline="30000" dirty="0"/>
              <a:t>th</a:t>
            </a:r>
            <a:r>
              <a:rPr lang="en-US" sz="2000" dirty="0"/>
              <a:t> </a:t>
            </a:r>
            <a:r>
              <a:rPr lang="en-US" sz="2000" dirty="0" err="1"/>
              <a:t>cenuries</a:t>
            </a:r>
            <a:r>
              <a:rPr lang="en-US" sz="2000" dirty="0"/>
              <a:t>)</a:t>
            </a:r>
          </a:p>
          <a:p>
            <a:r>
              <a:rPr lang="en-US" sz="2000" dirty="0"/>
              <a:t>Parallax of nearby stars – 61 </a:t>
            </a:r>
            <a:r>
              <a:rPr lang="en-US" sz="2000" dirty="0" err="1"/>
              <a:t>Cygni</a:t>
            </a:r>
            <a:br>
              <a:rPr lang="en-US" sz="2000" dirty="0"/>
            </a:br>
            <a:r>
              <a:rPr lang="en-US" sz="2000" dirty="0"/>
              <a:t>(Bessel 1838)</a:t>
            </a:r>
          </a:p>
        </p:txBody>
      </p:sp>
    </p:spTree>
    <p:extLst>
      <p:ext uri="{BB962C8B-B14F-4D97-AF65-F5344CB8AC3E}">
        <p14:creationId xmlns:p14="http://schemas.microsoft.com/office/powerpoint/2010/main" val="149725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D70D-1943-4244-909E-A846A9F05B11}"/>
              </a:ext>
            </a:extLst>
          </p:cNvPr>
          <p:cNvSpPr>
            <a:spLocks noGrp="1"/>
          </p:cNvSpPr>
          <p:nvPr>
            <p:ph type="title"/>
          </p:nvPr>
        </p:nvSpPr>
        <p:spPr/>
        <p:txBody>
          <a:bodyPr>
            <a:normAutofit fontScale="90000"/>
          </a:bodyPr>
          <a:lstStyle/>
          <a:p>
            <a:r>
              <a:rPr lang="en-US" dirty="0"/>
              <a:t>At the beginning of the 20</a:t>
            </a:r>
            <a:r>
              <a:rPr lang="en-US" baseline="30000" dirty="0"/>
              <a:t>th</a:t>
            </a:r>
            <a:r>
              <a:rPr lang="en-US" dirty="0"/>
              <a:t> century …</a:t>
            </a:r>
          </a:p>
        </p:txBody>
      </p:sp>
      <p:sp>
        <p:nvSpPr>
          <p:cNvPr id="3" name="Content Placeholder 2">
            <a:extLst>
              <a:ext uri="{FF2B5EF4-FFF2-40B4-BE49-F238E27FC236}">
                <a16:creationId xmlns:a16="http://schemas.microsoft.com/office/drawing/2014/main" id="{D5A526C8-A16E-3E40-BA2C-E3F52DF506C2}"/>
              </a:ext>
            </a:extLst>
          </p:cNvPr>
          <p:cNvSpPr>
            <a:spLocks noGrp="1"/>
          </p:cNvSpPr>
          <p:nvPr>
            <p:ph idx="1"/>
          </p:nvPr>
        </p:nvSpPr>
        <p:spPr/>
        <p:txBody>
          <a:bodyPr>
            <a:normAutofit/>
          </a:bodyPr>
          <a:lstStyle/>
          <a:p>
            <a:r>
              <a:rPr lang="en-US" sz="2000" dirty="0"/>
              <a:t>We had observed other galaxies, but did not recognize them as such. (e.g.: the “Andromeda Nebula”)</a:t>
            </a:r>
          </a:p>
          <a:p>
            <a:endParaRPr lang="en-US" sz="2000" dirty="0"/>
          </a:p>
          <a:p>
            <a:r>
              <a:rPr lang="en-US" sz="2000" dirty="0"/>
              <a:t>The only astronomy was optical astronomy; the most advanced detector was the photographic plate</a:t>
            </a:r>
          </a:p>
          <a:p>
            <a:endParaRPr lang="en-US" sz="2000" dirty="0"/>
          </a:p>
          <a:p>
            <a:r>
              <a:rPr lang="en-US" sz="2000" dirty="0"/>
              <a:t>Planck’s constant was known (blackbody radiation) but there was no understanding of quantum theory or atomic structure</a:t>
            </a:r>
          </a:p>
          <a:p>
            <a:endParaRPr lang="en-US" sz="2000" dirty="0"/>
          </a:p>
          <a:p>
            <a:r>
              <a:rPr lang="en-US" sz="2000" dirty="0"/>
              <a:t>The ingredients of special relativity were being built, but the theory was not fully formulated and there was no general relativity</a:t>
            </a:r>
          </a:p>
        </p:txBody>
      </p:sp>
      <p:sp>
        <p:nvSpPr>
          <p:cNvPr id="4" name="Slide Number Placeholder 3">
            <a:extLst>
              <a:ext uri="{FF2B5EF4-FFF2-40B4-BE49-F238E27FC236}">
                <a16:creationId xmlns:a16="http://schemas.microsoft.com/office/drawing/2014/main" id="{ACE76C0B-AF4D-644D-BC7E-A4213FB26273}"/>
              </a:ext>
            </a:extLst>
          </p:cNvPr>
          <p:cNvSpPr>
            <a:spLocks noGrp="1"/>
          </p:cNvSpPr>
          <p:nvPr>
            <p:ph type="sldNum" sz="quarter" idx="12"/>
          </p:nvPr>
        </p:nvSpPr>
        <p:spPr/>
        <p:txBody>
          <a:bodyPr/>
          <a:lstStyle/>
          <a:p>
            <a:fld id="{39C3C0F7-B52B-8F4E-A4B8-3BD4D5F05C2F}" type="slidenum">
              <a:rPr lang="en-US" smtClean="0"/>
              <a:t>4</a:t>
            </a:fld>
            <a:endParaRPr lang="en-US"/>
          </a:p>
        </p:txBody>
      </p:sp>
    </p:spTree>
    <p:extLst>
      <p:ext uri="{BB962C8B-B14F-4D97-AF65-F5344CB8AC3E}">
        <p14:creationId xmlns:p14="http://schemas.microsoft.com/office/powerpoint/2010/main" val="384799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6DE2-475B-F244-8D0F-958A8FA24EB8}"/>
              </a:ext>
            </a:extLst>
          </p:cNvPr>
          <p:cNvSpPr>
            <a:spLocks noGrp="1"/>
          </p:cNvSpPr>
          <p:nvPr>
            <p:ph type="title"/>
          </p:nvPr>
        </p:nvSpPr>
        <p:spPr/>
        <p:txBody>
          <a:bodyPr/>
          <a:lstStyle/>
          <a:p>
            <a:r>
              <a:rPr lang="en-US" dirty="0" err="1"/>
              <a:t>Cepheids</a:t>
            </a:r>
            <a:r>
              <a:rPr lang="en-US" dirty="0"/>
              <a:t> as Standard Candles</a:t>
            </a:r>
          </a:p>
        </p:txBody>
      </p:sp>
      <p:sp>
        <p:nvSpPr>
          <p:cNvPr id="4" name="Slide Number Placeholder 3">
            <a:extLst>
              <a:ext uri="{FF2B5EF4-FFF2-40B4-BE49-F238E27FC236}">
                <a16:creationId xmlns:a16="http://schemas.microsoft.com/office/drawing/2014/main" id="{E56C7B5E-62F4-3E43-A50B-D6A42AD88D43}"/>
              </a:ext>
            </a:extLst>
          </p:cNvPr>
          <p:cNvSpPr>
            <a:spLocks noGrp="1"/>
          </p:cNvSpPr>
          <p:nvPr>
            <p:ph type="sldNum" sz="quarter" idx="12"/>
          </p:nvPr>
        </p:nvSpPr>
        <p:spPr/>
        <p:txBody>
          <a:bodyPr/>
          <a:lstStyle/>
          <a:p>
            <a:fld id="{39C3C0F7-B52B-8F4E-A4B8-3BD4D5F05C2F}" type="slidenum">
              <a:rPr lang="en-US" smtClean="0"/>
              <a:t>5</a:t>
            </a:fld>
            <a:endParaRPr lang="en-US"/>
          </a:p>
        </p:txBody>
      </p:sp>
      <p:pic>
        <p:nvPicPr>
          <p:cNvPr id="5" name="Picture 4">
            <a:extLst>
              <a:ext uri="{FF2B5EF4-FFF2-40B4-BE49-F238E27FC236}">
                <a16:creationId xmlns:a16="http://schemas.microsoft.com/office/drawing/2014/main" id="{94ABC9F2-F976-1C4B-819B-EAC5BAB46BB9}"/>
              </a:ext>
            </a:extLst>
          </p:cNvPr>
          <p:cNvPicPr>
            <a:picLocks noChangeAspect="1"/>
          </p:cNvPicPr>
          <p:nvPr/>
        </p:nvPicPr>
        <p:blipFill>
          <a:blip r:embed="rId2"/>
          <a:stretch>
            <a:fillRect/>
          </a:stretch>
        </p:blipFill>
        <p:spPr>
          <a:xfrm>
            <a:off x="609600" y="1328893"/>
            <a:ext cx="7696200" cy="5058471"/>
          </a:xfrm>
          <a:prstGeom prst="rect">
            <a:avLst/>
          </a:prstGeom>
        </p:spPr>
      </p:pic>
      <p:sp>
        <p:nvSpPr>
          <p:cNvPr id="6" name="TextBox 5">
            <a:extLst>
              <a:ext uri="{FF2B5EF4-FFF2-40B4-BE49-F238E27FC236}">
                <a16:creationId xmlns:a16="http://schemas.microsoft.com/office/drawing/2014/main" id="{0A063670-B11B-D746-B7D8-C2637A5CE6FF}"/>
              </a:ext>
            </a:extLst>
          </p:cNvPr>
          <p:cNvSpPr txBox="1"/>
          <p:nvPr/>
        </p:nvSpPr>
        <p:spPr>
          <a:xfrm>
            <a:off x="0" y="6488668"/>
            <a:ext cx="6472606" cy="338554"/>
          </a:xfrm>
          <a:prstGeom prst="rect">
            <a:avLst/>
          </a:prstGeom>
          <a:noFill/>
        </p:spPr>
        <p:txBody>
          <a:bodyPr wrap="none" rtlCol="0">
            <a:spAutoFit/>
          </a:bodyPr>
          <a:lstStyle/>
          <a:p>
            <a:r>
              <a:rPr lang="en-US" sz="1600" dirty="0"/>
              <a:t>Leavitt 1908 (5 </a:t>
            </a:r>
            <a:r>
              <a:rPr lang="en-US" sz="1600" dirty="0" err="1"/>
              <a:t>hr</a:t>
            </a:r>
            <a:r>
              <a:rPr lang="en-US" sz="1600" dirty="0"/>
              <a:t> exposure on a 0.6 m telescope with a photographic plate)</a:t>
            </a:r>
          </a:p>
        </p:txBody>
      </p:sp>
    </p:spTree>
    <p:extLst>
      <p:ext uri="{BB962C8B-B14F-4D97-AF65-F5344CB8AC3E}">
        <p14:creationId xmlns:p14="http://schemas.microsoft.com/office/powerpoint/2010/main" val="296431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4746282" y="1417638"/>
            <a:ext cx="4428251" cy="4564696"/>
          </a:xfrm>
          <a:prstGeom prst="rect">
            <a:avLst/>
          </a:prstGeom>
        </p:spPr>
      </p:pic>
      <p:sp>
        <p:nvSpPr>
          <p:cNvPr id="2" name="Title 1"/>
          <p:cNvSpPr>
            <a:spLocks noGrp="1"/>
          </p:cNvSpPr>
          <p:nvPr>
            <p:ph type="title"/>
          </p:nvPr>
        </p:nvSpPr>
        <p:spPr/>
        <p:txBody>
          <a:bodyPr/>
          <a:lstStyle/>
          <a:p>
            <a:r>
              <a:rPr lang="en-US" dirty="0" err="1"/>
              <a:t>Cepheids</a:t>
            </a:r>
            <a:r>
              <a:rPr lang="en-US" dirty="0"/>
              <a:t> as Standard Candles</a:t>
            </a:r>
          </a:p>
        </p:txBody>
      </p:sp>
      <p:sp>
        <p:nvSpPr>
          <p:cNvPr id="4" name="Slide Number Placeholder 3"/>
          <p:cNvSpPr>
            <a:spLocks noGrp="1"/>
          </p:cNvSpPr>
          <p:nvPr>
            <p:ph type="sldNum" sz="quarter" idx="12"/>
          </p:nvPr>
        </p:nvSpPr>
        <p:spPr/>
        <p:txBody>
          <a:bodyPr/>
          <a:lstStyle/>
          <a:p>
            <a:fld id="{39C3C0F7-B52B-8F4E-A4B8-3BD4D5F05C2F}" type="slidenum">
              <a:rPr lang="en-US" smtClean="0"/>
              <a:t>6</a:t>
            </a:fld>
            <a:endParaRPr lang="en-US"/>
          </a:p>
        </p:txBody>
      </p:sp>
      <p:sp>
        <p:nvSpPr>
          <p:cNvPr id="6" name="TextBox 5"/>
          <p:cNvSpPr txBox="1"/>
          <p:nvPr/>
        </p:nvSpPr>
        <p:spPr>
          <a:xfrm>
            <a:off x="0" y="1417638"/>
            <a:ext cx="4572000" cy="1292662"/>
          </a:xfrm>
          <a:prstGeom prst="rect">
            <a:avLst/>
          </a:prstGeom>
          <a:noFill/>
        </p:spPr>
        <p:txBody>
          <a:bodyPr wrap="square" rtlCol="0">
            <a:spAutoFit/>
          </a:bodyPr>
          <a:lstStyle/>
          <a:p>
            <a:pPr algn="ctr"/>
            <a:r>
              <a:rPr lang="en-US" sz="2000" b="1" dirty="0"/>
              <a:t>Period-Luminosity Relation for Cepheid Variables in the Small </a:t>
            </a:r>
            <a:r>
              <a:rPr lang="en-US" sz="2000" b="1" dirty="0" err="1"/>
              <a:t>Magellanic</a:t>
            </a:r>
            <a:r>
              <a:rPr lang="en-US" sz="2000" b="1" dirty="0"/>
              <a:t> Cloud</a:t>
            </a:r>
          </a:p>
          <a:p>
            <a:pPr algn="ctr"/>
            <a:r>
              <a:rPr lang="en-US" sz="2000" dirty="0"/>
              <a:t>Henrietta Leavitt:</a:t>
            </a:r>
          </a:p>
          <a:p>
            <a:pPr algn="ctr"/>
            <a:r>
              <a:rPr lang="en-US" dirty="0"/>
              <a:t>Harvard College Observatory circular, 1912</a:t>
            </a:r>
          </a:p>
        </p:txBody>
      </p:sp>
      <p:cxnSp>
        <p:nvCxnSpPr>
          <p:cNvPr id="8" name="Straight Arrow Connector 7"/>
          <p:cNvCxnSpPr/>
          <p:nvPr/>
        </p:nvCxnSpPr>
        <p:spPr>
          <a:xfrm flipV="1">
            <a:off x="4724400" y="3124200"/>
            <a:ext cx="0" cy="167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969319" y="3785424"/>
            <a:ext cx="2694066" cy="707886"/>
          </a:xfrm>
          <a:prstGeom prst="rect">
            <a:avLst/>
          </a:prstGeom>
          <a:noFill/>
        </p:spPr>
        <p:txBody>
          <a:bodyPr wrap="none" rtlCol="0">
            <a:spAutoFit/>
          </a:bodyPr>
          <a:lstStyle/>
          <a:p>
            <a:pPr algn="ctr"/>
            <a:r>
              <a:rPr lang="en-US" sz="2000" dirty="0"/>
              <a:t>Brightness</a:t>
            </a:r>
          </a:p>
          <a:p>
            <a:pPr algn="ctr"/>
            <a:r>
              <a:rPr lang="en-US" sz="2000" dirty="0"/>
              <a:t>(magnitudes </a:t>
            </a:r>
            <a:r>
              <a:rPr lang="mr-IN" sz="2000" dirty="0"/>
              <a:t>–</a:t>
            </a:r>
            <a:r>
              <a:rPr lang="en-US" sz="2000" dirty="0"/>
              <a:t> log scale)</a:t>
            </a:r>
          </a:p>
        </p:txBody>
      </p:sp>
      <p:cxnSp>
        <p:nvCxnSpPr>
          <p:cNvPr id="10" name="Straight Arrow Connector 9"/>
          <p:cNvCxnSpPr/>
          <p:nvPr/>
        </p:nvCxnSpPr>
        <p:spPr>
          <a:xfrm>
            <a:off x="6362700" y="5982334"/>
            <a:ext cx="1600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96000" y="6019800"/>
            <a:ext cx="2199315" cy="707886"/>
          </a:xfrm>
          <a:prstGeom prst="rect">
            <a:avLst/>
          </a:prstGeom>
          <a:noFill/>
        </p:spPr>
        <p:txBody>
          <a:bodyPr wrap="none" rtlCol="0">
            <a:spAutoFit/>
          </a:bodyPr>
          <a:lstStyle/>
          <a:p>
            <a:pPr algn="ctr"/>
            <a:r>
              <a:rPr lang="en-US" sz="2000" dirty="0"/>
              <a:t>Period</a:t>
            </a:r>
          </a:p>
          <a:p>
            <a:pPr algn="ctr"/>
            <a:r>
              <a:rPr lang="en-US" sz="2000" dirty="0"/>
              <a:t>(logarithm, in days)</a:t>
            </a:r>
          </a:p>
        </p:txBody>
      </p:sp>
      <p:sp>
        <p:nvSpPr>
          <p:cNvPr id="21" name="TextBox 20"/>
          <p:cNvSpPr txBox="1"/>
          <p:nvPr/>
        </p:nvSpPr>
        <p:spPr>
          <a:xfrm>
            <a:off x="76200" y="3427273"/>
            <a:ext cx="3886209" cy="2246769"/>
          </a:xfrm>
          <a:prstGeom prst="rect">
            <a:avLst/>
          </a:prstGeom>
          <a:solidFill>
            <a:schemeClr val="accent4">
              <a:lumMod val="20000"/>
              <a:lumOff val="80000"/>
            </a:schemeClr>
          </a:solidFill>
        </p:spPr>
        <p:txBody>
          <a:bodyPr wrap="square" rtlCol="0">
            <a:spAutoFit/>
          </a:bodyPr>
          <a:lstStyle/>
          <a:p>
            <a:r>
              <a:rPr lang="en-US" sz="2000" dirty="0"/>
              <a:t>“Since the variables are probably at nearly the same distance from the Earth, their periods are apparently associated with their actual emission of light, as determined by their mass, density, and surface brightness.”</a:t>
            </a:r>
          </a:p>
        </p:txBody>
      </p:sp>
    </p:spTree>
    <p:extLst>
      <p:ext uri="{BB962C8B-B14F-4D97-AF65-F5344CB8AC3E}">
        <p14:creationId xmlns:p14="http://schemas.microsoft.com/office/powerpoint/2010/main" val="298041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Doppler Shifts of Galaxies</a:t>
            </a:r>
            <a:br>
              <a:rPr lang="en-US" dirty="0"/>
            </a:br>
            <a:r>
              <a:rPr lang="en-US" sz="2000" dirty="0"/>
              <a:t>(before they were recognized as other galaxies!)</a:t>
            </a:r>
          </a:p>
        </p:txBody>
      </p:sp>
      <p:sp>
        <p:nvSpPr>
          <p:cNvPr id="4" name="Slide Number Placeholder 3"/>
          <p:cNvSpPr>
            <a:spLocks noGrp="1"/>
          </p:cNvSpPr>
          <p:nvPr>
            <p:ph type="sldNum" sz="quarter" idx="12"/>
          </p:nvPr>
        </p:nvSpPr>
        <p:spPr/>
        <p:txBody>
          <a:bodyPr/>
          <a:lstStyle/>
          <a:p>
            <a:fld id="{39C3C0F7-B52B-8F4E-A4B8-3BD4D5F05C2F}" type="slidenum">
              <a:rPr lang="en-US" smtClean="0"/>
              <a:t>7</a:t>
            </a:fld>
            <a:endParaRPr lang="en-US"/>
          </a:p>
        </p:txBody>
      </p:sp>
      <p:pic>
        <p:nvPicPr>
          <p:cNvPr id="9" name="Picture 8"/>
          <p:cNvPicPr>
            <a:picLocks noChangeAspect="1"/>
          </p:cNvPicPr>
          <p:nvPr/>
        </p:nvPicPr>
        <p:blipFill>
          <a:blip r:embed="rId3"/>
          <a:stretch>
            <a:fillRect/>
          </a:stretch>
        </p:blipFill>
        <p:spPr>
          <a:xfrm>
            <a:off x="0" y="3446105"/>
            <a:ext cx="4622920" cy="1943100"/>
          </a:xfrm>
          <a:prstGeom prst="rect">
            <a:avLst/>
          </a:prstGeom>
        </p:spPr>
      </p:pic>
      <p:sp>
        <p:nvSpPr>
          <p:cNvPr id="10" name="Oval 9"/>
          <p:cNvSpPr/>
          <p:nvPr/>
        </p:nvSpPr>
        <p:spPr>
          <a:xfrm>
            <a:off x="457200" y="1752600"/>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i="1" dirty="0">
                <a:solidFill>
                  <a:srgbClr val="000000"/>
                </a:solidFill>
              </a:rPr>
              <a:t>Earth</a:t>
            </a:r>
          </a:p>
        </p:txBody>
      </p:sp>
      <p:sp>
        <p:nvSpPr>
          <p:cNvPr id="11" name="TextBox 10"/>
          <p:cNvSpPr txBox="1"/>
          <p:nvPr/>
        </p:nvSpPr>
        <p:spPr>
          <a:xfrm>
            <a:off x="0" y="5454134"/>
            <a:ext cx="620683" cy="369332"/>
          </a:xfrm>
          <a:prstGeom prst="rect">
            <a:avLst/>
          </a:prstGeom>
          <a:noFill/>
        </p:spPr>
        <p:txBody>
          <a:bodyPr wrap="none" rtlCol="0">
            <a:spAutoFit/>
          </a:bodyPr>
          <a:lstStyle/>
          <a:p>
            <a:r>
              <a:rPr lang="en-US" dirty="0"/>
              <a:t>IPAC</a:t>
            </a:r>
          </a:p>
        </p:txBody>
      </p:sp>
      <p:cxnSp>
        <p:nvCxnSpPr>
          <p:cNvPr id="15" name="Straight Arrow Connector 14"/>
          <p:cNvCxnSpPr/>
          <p:nvPr/>
        </p:nvCxnSpPr>
        <p:spPr>
          <a:xfrm>
            <a:off x="4813012" y="1905000"/>
            <a:ext cx="749588" cy="0"/>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3136612" y="2590800"/>
            <a:ext cx="749588" cy="0"/>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62600" y="1720334"/>
            <a:ext cx="915635" cy="369332"/>
          </a:xfrm>
          <a:prstGeom prst="rect">
            <a:avLst/>
          </a:prstGeom>
          <a:noFill/>
        </p:spPr>
        <p:txBody>
          <a:bodyPr wrap="none" rtlCol="0">
            <a:spAutoFit/>
          </a:bodyPr>
          <a:lstStyle/>
          <a:p>
            <a:r>
              <a:rPr lang="en-US" dirty="0"/>
              <a:t>redshift</a:t>
            </a:r>
          </a:p>
        </p:txBody>
      </p:sp>
      <p:sp>
        <p:nvSpPr>
          <p:cNvPr id="18" name="TextBox 17"/>
          <p:cNvSpPr txBox="1"/>
          <p:nvPr/>
        </p:nvSpPr>
        <p:spPr>
          <a:xfrm>
            <a:off x="2164694" y="2406134"/>
            <a:ext cx="1007345" cy="369332"/>
          </a:xfrm>
          <a:prstGeom prst="rect">
            <a:avLst/>
          </a:prstGeom>
          <a:noFill/>
        </p:spPr>
        <p:txBody>
          <a:bodyPr wrap="none" rtlCol="0">
            <a:spAutoFit/>
          </a:bodyPr>
          <a:lstStyle/>
          <a:p>
            <a:r>
              <a:rPr lang="en-US" dirty="0" err="1"/>
              <a:t>blueshift</a:t>
            </a:r>
            <a:endParaRPr lang="en-US" dirty="0"/>
          </a:p>
        </p:txBody>
      </p:sp>
      <p:pic>
        <p:nvPicPr>
          <p:cNvPr id="19" name="Picture 18"/>
          <p:cNvPicPr>
            <a:picLocks noChangeAspect="1"/>
          </p:cNvPicPr>
          <p:nvPr/>
        </p:nvPicPr>
        <p:blipFill>
          <a:blip r:embed="rId4"/>
          <a:stretch>
            <a:fillRect/>
          </a:stretch>
        </p:blipFill>
        <p:spPr>
          <a:xfrm>
            <a:off x="4622920" y="3759260"/>
            <a:ext cx="4521080" cy="2260540"/>
          </a:xfrm>
          <a:prstGeom prst="rect">
            <a:avLst/>
          </a:prstGeom>
        </p:spPr>
      </p:pic>
      <p:sp>
        <p:nvSpPr>
          <p:cNvPr id="20" name="TextBox 19"/>
          <p:cNvSpPr txBox="1"/>
          <p:nvPr/>
        </p:nvSpPr>
        <p:spPr>
          <a:xfrm>
            <a:off x="4691965" y="2949714"/>
            <a:ext cx="4452035" cy="707886"/>
          </a:xfrm>
          <a:prstGeom prst="rect">
            <a:avLst/>
          </a:prstGeom>
          <a:solidFill>
            <a:schemeClr val="tx2">
              <a:lumMod val="20000"/>
              <a:lumOff val="80000"/>
            </a:schemeClr>
          </a:solidFill>
        </p:spPr>
        <p:txBody>
          <a:bodyPr wrap="none" rtlCol="0">
            <a:spAutoFit/>
          </a:bodyPr>
          <a:lstStyle/>
          <a:p>
            <a:r>
              <a:rPr lang="en-US" sz="2000" dirty="0"/>
              <a:t>“The Velocity of the Andromeda Nebula”</a:t>
            </a:r>
          </a:p>
          <a:p>
            <a:r>
              <a:rPr lang="en-US" sz="2000" dirty="0" err="1"/>
              <a:t>Vesto</a:t>
            </a:r>
            <a:r>
              <a:rPr lang="en-US" sz="2000" dirty="0"/>
              <a:t> </a:t>
            </a:r>
            <a:r>
              <a:rPr lang="en-US" sz="2000" dirty="0" err="1"/>
              <a:t>Slipher</a:t>
            </a:r>
            <a:r>
              <a:rPr lang="en-US" sz="2000" dirty="0"/>
              <a:t>, Lowell Obs. Bulletin, </a:t>
            </a:r>
            <a:r>
              <a:rPr lang="en-US" sz="2000" b="1" dirty="0"/>
              <a:t>2</a:t>
            </a:r>
            <a:r>
              <a:rPr lang="en-US" sz="2000" dirty="0"/>
              <a:t>:56</a:t>
            </a:r>
          </a:p>
        </p:txBody>
      </p:sp>
      <p:sp>
        <p:nvSpPr>
          <p:cNvPr id="21" name="Oval 20"/>
          <p:cNvSpPr/>
          <p:nvPr/>
        </p:nvSpPr>
        <p:spPr>
          <a:xfrm>
            <a:off x="3962400" y="1661319"/>
            <a:ext cx="685800" cy="48736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962400" y="2332038"/>
            <a:ext cx="685800" cy="487362"/>
          </a:xfrm>
          <a:prstGeom prst="ellipse">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418971868"/>
              </p:ext>
            </p:extLst>
          </p:nvPr>
        </p:nvGraphicFramePr>
        <p:xfrm>
          <a:off x="1237231" y="5641975"/>
          <a:ext cx="1988553" cy="1079500"/>
        </p:xfrm>
        <a:graphic>
          <a:graphicData uri="http://schemas.openxmlformats.org/presentationml/2006/ole">
            <mc:AlternateContent xmlns:mc="http://schemas.openxmlformats.org/markup-compatibility/2006">
              <mc:Choice xmlns:v="urn:schemas-microsoft-com:vml" Requires="v">
                <p:oleObj spid="_x0000_s3238" name="Equation" r:id="rId5" imgW="889000" imgH="482600" progId="Equation.3">
                  <p:embed/>
                </p:oleObj>
              </mc:Choice>
              <mc:Fallback>
                <p:oleObj name="Equation" r:id="rId5" imgW="889000" imgH="482600" progId="Equation.3">
                  <p:embed/>
                  <p:pic>
                    <p:nvPicPr>
                      <p:cNvPr id="0" name=""/>
                      <p:cNvPicPr/>
                      <p:nvPr/>
                    </p:nvPicPr>
                    <p:blipFill>
                      <a:blip r:embed="rId6"/>
                      <a:stretch>
                        <a:fillRect/>
                      </a:stretch>
                    </p:blipFill>
                    <p:spPr>
                      <a:xfrm>
                        <a:off x="1237231" y="5641975"/>
                        <a:ext cx="1988553" cy="1079500"/>
                      </a:xfrm>
                      <a:prstGeom prst="rect">
                        <a:avLst/>
                      </a:prstGeom>
                    </p:spPr>
                  </p:pic>
                </p:oleObj>
              </mc:Fallback>
            </mc:AlternateContent>
          </a:graphicData>
        </a:graphic>
      </p:graphicFrame>
      <p:sp>
        <p:nvSpPr>
          <p:cNvPr id="6" name="TextBox 5"/>
          <p:cNvSpPr txBox="1"/>
          <p:nvPr/>
        </p:nvSpPr>
        <p:spPr>
          <a:xfrm>
            <a:off x="3200400" y="4457332"/>
            <a:ext cx="629086" cy="369332"/>
          </a:xfrm>
          <a:prstGeom prst="rect">
            <a:avLst/>
          </a:prstGeom>
          <a:noFill/>
        </p:spPr>
        <p:txBody>
          <a:bodyPr wrap="none" rtlCol="0">
            <a:spAutoFit/>
          </a:bodyPr>
          <a:lstStyle/>
          <a:p>
            <a:r>
              <a:rPr lang="en-US" b="1" dirty="0">
                <a:solidFill>
                  <a:schemeClr val="bg1"/>
                </a:solidFill>
              </a:rPr>
              <a:t>z &gt; 0</a:t>
            </a:r>
          </a:p>
        </p:txBody>
      </p:sp>
      <p:sp>
        <p:nvSpPr>
          <p:cNvPr id="23" name="TextBox 22"/>
          <p:cNvSpPr txBox="1"/>
          <p:nvPr/>
        </p:nvSpPr>
        <p:spPr>
          <a:xfrm>
            <a:off x="3180914" y="5079336"/>
            <a:ext cx="629086" cy="369332"/>
          </a:xfrm>
          <a:prstGeom prst="rect">
            <a:avLst/>
          </a:prstGeom>
          <a:noFill/>
        </p:spPr>
        <p:txBody>
          <a:bodyPr wrap="none" rtlCol="0">
            <a:spAutoFit/>
          </a:bodyPr>
          <a:lstStyle/>
          <a:p>
            <a:r>
              <a:rPr lang="en-US" b="1" dirty="0">
                <a:solidFill>
                  <a:schemeClr val="bg1"/>
                </a:solidFill>
              </a:rPr>
              <a:t>z &lt; 0</a:t>
            </a:r>
          </a:p>
        </p:txBody>
      </p:sp>
      <p:sp>
        <p:nvSpPr>
          <p:cNvPr id="24" name="TextBox 23"/>
          <p:cNvSpPr txBox="1"/>
          <p:nvPr/>
        </p:nvSpPr>
        <p:spPr>
          <a:xfrm>
            <a:off x="3200400" y="3800648"/>
            <a:ext cx="633507" cy="369332"/>
          </a:xfrm>
          <a:prstGeom prst="rect">
            <a:avLst/>
          </a:prstGeom>
          <a:noFill/>
        </p:spPr>
        <p:txBody>
          <a:bodyPr wrap="none" rtlCol="0">
            <a:spAutoFit/>
          </a:bodyPr>
          <a:lstStyle/>
          <a:p>
            <a:r>
              <a:rPr lang="en-US" b="1" dirty="0">
                <a:solidFill>
                  <a:schemeClr val="bg1"/>
                </a:solidFill>
              </a:rPr>
              <a:t>z = 0</a:t>
            </a:r>
          </a:p>
        </p:txBody>
      </p:sp>
    </p:spTree>
    <p:extLst>
      <p:ext uri="{BB962C8B-B14F-4D97-AF65-F5344CB8AC3E}">
        <p14:creationId xmlns:p14="http://schemas.microsoft.com/office/powerpoint/2010/main" val="174792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expanding Universe</a:t>
            </a:r>
          </a:p>
        </p:txBody>
      </p:sp>
      <p:sp>
        <p:nvSpPr>
          <p:cNvPr id="3" name="Content Placeholder 2"/>
          <p:cNvSpPr>
            <a:spLocks noGrp="1"/>
          </p:cNvSpPr>
          <p:nvPr>
            <p:ph idx="1"/>
          </p:nvPr>
        </p:nvSpPr>
        <p:spPr>
          <a:xfrm>
            <a:off x="457200" y="1600200"/>
            <a:ext cx="8229600" cy="4525963"/>
          </a:xfrm>
        </p:spPr>
        <p:txBody>
          <a:bodyPr>
            <a:normAutofit/>
          </a:bodyPr>
          <a:lstStyle/>
          <a:p>
            <a:r>
              <a:rPr lang="en-US" sz="2400" dirty="0"/>
              <a:t>Hubble’s law on radial velocities of galaxies:  </a:t>
            </a:r>
            <a:r>
              <a:rPr lang="en-US" sz="2400" b="1" dirty="0">
                <a:solidFill>
                  <a:srgbClr val="008000"/>
                </a:solidFill>
              </a:rPr>
              <a:t>v</a:t>
            </a:r>
            <a:r>
              <a:rPr lang="en-US" sz="2400" b="1" dirty="0"/>
              <a:t> = </a:t>
            </a:r>
            <a:r>
              <a:rPr lang="en-US" sz="2400" b="1" dirty="0">
                <a:solidFill>
                  <a:srgbClr val="FF0000"/>
                </a:solidFill>
              </a:rPr>
              <a:t>H</a:t>
            </a:r>
            <a:r>
              <a:rPr lang="en-US" sz="2400" b="1" baseline="-25000" dirty="0">
                <a:solidFill>
                  <a:srgbClr val="FF0000"/>
                </a:solidFill>
              </a:rPr>
              <a:t>0 </a:t>
            </a:r>
            <a:r>
              <a:rPr lang="en-US" sz="2400" b="1" dirty="0">
                <a:solidFill>
                  <a:srgbClr val="660066"/>
                </a:solidFill>
              </a:rPr>
              <a:t>D</a:t>
            </a:r>
            <a:br>
              <a:rPr lang="en-US" sz="2400" dirty="0"/>
            </a:br>
            <a:r>
              <a:rPr lang="en-US" sz="2400" dirty="0"/>
              <a:t>		(velocity proportional to distance)</a:t>
            </a:r>
          </a:p>
          <a:p>
            <a:r>
              <a:rPr lang="en-US" sz="2400" dirty="0"/>
              <a:t> </a:t>
            </a:r>
            <a:r>
              <a:rPr lang="en-US" sz="2400" dirty="0">
                <a:solidFill>
                  <a:srgbClr val="FF0000"/>
                </a:solidFill>
              </a:rPr>
              <a:t>H</a:t>
            </a:r>
            <a:r>
              <a:rPr lang="en-US" sz="2400" baseline="-25000" dirty="0">
                <a:solidFill>
                  <a:srgbClr val="FF0000"/>
                </a:solidFill>
              </a:rPr>
              <a:t>0</a:t>
            </a:r>
            <a:r>
              <a:rPr lang="en-US" sz="2400" dirty="0"/>
              <a:t> = Hubble constant</a:t>
            </a:r>
          </a:p>
          <a:p>
            <a:r>
              <a:rPr lang="en-US" sz="2400" dirty="0"/>
              <a:t>Modern measurement:</a:t>
            </a:r>
            <a:br>
              <a:rPr lang="en-US" sz="2400" dirty="0"/>
            </a:br>
            <a:r>
              <a:rPr lang="en-US" sz="2400" dirty="0"/>
              <a:t>H</a:t>
            </a:r>
            <a:r>
              <a:rPr lang="en-US" sz="2400" baseline="-25000" dirty="0"/>
              <a:t>0</a:t>
            </a:r>
            <a:r>
              <a:rPr lang="en-US" sz="2400" dirty="0"/>
              <a:t> ≈ 70 km/s/</a:t>
            </a:r>
            <a:r>
              <a:rPr lang="en-US" sz="2400" dirty="0" err="1"/>
              <a:t>Mpc</a:t>
            </a:r>
            <a:br>
              <a:rPr lang="en-US" sz="2400" dirty="0"/>
            </a:br>
            <a:r>
              <a:rPr lang="en-US" sz="2400" dirty="0"/>
              <a:t>1/H</a:t>
            </a:r>
            <a:r>
              <a:rPr lang="en-US" sz="2400" baseline="-25000" dirty="0"/>
              <a:t>0</a:t>
            </a:r>
            <a:r>
              <a:rPr lang="en-US" sz="2400" dirty="0"/>
              <a:t> ≈ 14 </a:t>
            </a:r>
            <a:r>
              <a:rPr lang="en-US" sz="2400" dirty="0" err="1"/>
              <a:t>Gyr</a:t>
            </a:r>
            <a:br>
              <a:rPr lang="en-US" sz="2400" dirty="0"/>
            </a:br>
            <a:r>
              <a:rPr lang="en-US" sz="2400" dirty="0"/>
              <a:t>  </a:t>
            </a:r>
          </a:p>
          <a:p>
            <a:r>
              <a:rPr lang="en-US" sz="2400" dirty="0"/>
              <a:t>Hubble’s measurement</a:t>
            </a:r>
            <a:br>
              <a:rPr lang="en-US" sz="2400" dirty="0"/>
            </a:br>
            <a:r>
              <a:rPr lang="en-US" sz="2400" dirty="0"/>
              <a:t>of H</a:t>
            </a:r>
            <a:r>
              <a:rPr lang="en-US" sz="2400" baseline="-25000" dirty="0"/>
              <a:t>0</a:t>
            </a:r>
            <a:r>
              <a:rPr lang="en-US" sz="2400" dirty="0"/>
              <a:t> was way too high </a:t>
            </a:r>
            <a:r>
              <a:rPr lang="mr-IN" sz="2400" dirty="0"/>
              <a:t>…</a:t>
            </a:r>
            <a:endParaRPr lang="en-US" sz="2400" dirty="0"/>
          </a:p>
          <a:p>
            <a:endParaRPr lang="en-US" sz="2400" dirty="0"/>
          </a:p>
        </p:txBody>
      </p:sp>
      <p:sp>
        <p:nvSpPr>
          <p:cNvPr id="4" name="Slide Number Placeholder 3"/>
          <p:cNvSpPr>
            <a:spLocks noGrp="1"/>
          </p:cNvSpPr>
          <p:nvPr>
            <p:ph type="sldNum" sz="quarter" idx="12"/>
          </p:nvPr>
        </p:nvSpPr>
        <p:spPr/>
        <p:txBody>
          <a:bodyPr/>
          <a:lstStyle/>
          <a:p>
            <a:fld id="{39C3C0F7-B52B-8F4E-A4B8-3BD4D5F05C2F}" type="slidenum">
              <a:rPr lang="en-US" smtClean="0"/>
              <a:t>8</a:t>
            </a:fld>
            <a:endParaRPr lang="en-US"/>
          </a:p>
        </p:txBody>
      </p:sp>
      <p:pic>
        <p:nvPicPr>
          <p:cNvPr id="5" name="Picture 4"/>
          <p:cNvPicPr>
            <a:picLocks noChangeAspect="1"/>
          </p:cNvPicPr>
          <p:nvPr/>
        </p:nvPicPr>
        <p:blipFill>
          <a:blip r:embed="rId2"/>
          <a:stretch>
            <a:fillRect/>
          </a:stretch>
        </p:blipFill>
        <p:spPr>
          <a:xfrm>
            <a:off x="4695854" y="2590800"/>
            <a:ext cx="4343400" cy="3276600"/>
          </a:xfrm>
          <a:prstGeom prst="rect">
            <a:avLst/>
          </a:prstGeom>
        </p:spPr>
      </p:pic>
      <p:sp>
        <p:nvSpPr>
          <p:cNvPr id="6" name="TextBox 5"/>
          <p:cNvSpPr txBox="1"/>
          <p:nvPr/>
        </p:nvSpPr>
        <p:spPr>
          <a:xfrm>
            <a:off x="5315524" y="6444385"/>
            <a:ext cx="1520293" cy="369332"/>
          </a:xfrm>
          <a:prstGeom prst="rect">
            <a:avLst/>
          </a:prstGeom>
          <a:noFill/>
        </p:spPr>
        <p:txBody>
          <a:bodyPr wrap="none" rtlCol="0">
            <a:spAutoFit/>
          </a:bodyPr>
          <a:lstStyle/>
          <a:p>
            <a:r>
              <a:rPr lang="en-US" dirty="0"/>
              <a:t>Hubble (1929)</a:t>
            </a:r>
          </a:p>
        </p:txBody>
      </p:sp>
      <p:sp>
        <p:nvSpPr>
          <p:cNvPr id="7" name="TextBox 6"/>
          <p:cNvSpPr txBox="1"/>
          <p:nvPr/>
        </p:nvSpPr>
        <p:spPr>
          <a:xfrm>
            <a:off x="6600854" y="5867400"/>
            <a:ext cx="1101258" cy="400110"/>
          </a:xfrm>
          <a:prstGeom prst="rect">
            <a:avLst/>
          </a:prstGeom>
          <a:noFill/>
        </p:spPr>
        <p:txBody>
          <a:bodyPr wrap="none" rtlCol="0">
            <a:spAutoFit/>
          </a:bodyPr>
          <a:lstStyle/>
          <a:p>
            <a:r>
              <a:rPr lang="en-US" sz="2000" b="1" dirty="0">
                <a:solidFill>
                  <a:srgbClr val="660066"/>
                </a:solidFill>
              </a:rPr>
              <a:t>Distance</a:t>
            </a:r>
          </a:p>
        </p:txBody>
      </p:sp>
      <p:sp>
        <p:nvSpPr>
          <p:cNvPr id="8" name="TextBox 7"/>
          <p:cNvSpPr txBox="1"/>
          <p:nvPr/>
        </p:nvSpPr>
        <p:spPr>
          <a:xfrm rot="16200000">
            <a:off x="3599282" y="4037376"/>
            <a:ext cx="1735947" cy="400110"/>
          </a:xfrm>
          <a:prstGeom prst="rect">
            <a:avLst/>
          </a:prstGeom>
          <a:noFill/>
        </p:spPr>
        <p:txBody>
          <a:bodyPr wrap="none" rtlCol="0">
            <a:spAutoFit/>
          </a:bodyPr>
          <a:lstStyle/>
          <a:p>
            <a:r>
              <a:rPr lang="en-US" sz="2000" b="1" dirty="0">
                <a:solidFill>
                  <a:srgbClr val="008000"/>
                </a:solidFill>
              </a:rPr>
              <a:t>Radial velocity</a:t>
            </a:r>
          </a:p>
        </p:txBody>
      </p:sp>
    </p:spTree>
    <p:extLst>
      <p:ext uri="{BB962C8B-B14F-4D97-AF65-F5344CB8AC3E}">
        <p14:creationId xmlns:p14="http://schemas.microsoft.com/office/powerpoint/2010/main" val="2070388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00FE-9B01-AC45-A3A7-9859E2AF3A12}"/>
              </a:ext>
            </a:extLst>
          </p:cNvPr>
          <p:cNvSpPr>
            <a:spLocks noGrp="1"/>
          </p:cNvSpPr>
          <p:nvPr>
            <p:ph type="title"/>
          </p:nvPr>
        </p:nvSpPr>
        <p:spPr/>
        <p:txBody>
          <a:bodyPr/>
          <a:lstStyle/>
          <a:p>
            <a:r>
              <a:rPr lang="en-US" dirty="0"/>
              <a:t>The expanding Universe</a:t>
            </a:r>
          </a:p>
        </p:txBody>
      </p:sp>
      <p:sp>
        <p:nvSpPr>
          <p:cNvPr id="3" name="Content Placeholder 2">
            <a:extLst>
              <a:ext uri="{FF2B5EF4-FFF2-40B4-BE49-F238E27FC236}">
                <a16:creationId xmlns:a16="http://schemas.microsoft.com/office/drawing/2014/main" id="{9C34F969-FF67-9D42-AFDB-A2334D6C1AA4}"/>
              </a:ext>
            </a:extLst>
          </p:cNvPr>
          <p:cNvSpPr>
            <a:spLocks noGrp="1"/>
          </p:cNvSpPr>
          <p:nvPr>
            <p:ph idx="1"/>
          </p:nvPr>
        </p:nvSpPr>
        <p:spPr>
          <a:xfrm>
            <a:off x="457200" y="1600200"/>
            <a:ext cx="8229600" cy="4525963"/>
          </a:xfrm>
        </p:spPr>
        <p:txBody>
          <a:bodyPr>
            <a:normAutofit/>
          </a:bodyPr>
          <a:lstStyle/>
          <a:p>
            <a:r>
              <a:rPr lang="en-US" sz="2000" dirty="0"/>
              <a:t>Friedmann-</a:t>
            </a:r>
            <a:r>
              <a:rPr lang="en-US" sz="2000" dirty="0" err="1"/>
              <a:t>Lemaître</a:t>
            </a:r>
            <a:r>
              <a:rPr lang="en-US" sz="2000" dirty="0"/>
              <a:t>-Robertson-Walker metric:</a:t>
            </a:r>
            <a:br>
              <a:rPr lang="en-US" sz="2000" dirty="0"/>
            </a:br>
            <a:br>
              <a:rPr lang="en-US" sz="2000" dirty="0"/>
            </a:br>
            <a:br>
              <a:rPr lang="en-US" sz="2000" dirty="0"/>
            </a:br>
            <a:br>
              <a:rPr lang="en-US" sz="2000" dirty="0"/>
            </a:br>
            <a:r>
              <a:rPr lang="en-US" sz="1600" dirty="0"/>
              <a:t>(mathematical development in the 1920s and 1930s)</a:t>
            </a:r>
          </a:p>
          <a:p>
            <a:r>
              <a:rPr lang="en-US" sz="2000" dirty="0"/>
              <a:t>Describes a homogeneous, isotropic Universe in the context of curved spacetime.</a:t>
            </a:r>
          </a:p>
          <a:p>
            <a:pPr lvl="1"/>
            <a:r>
              <a:rPr lang="en-US" sz="1600" dirty="0"/>
              <a:t>Homogeneity and isotropy were initially philosophically based assumptions – today they are observationally established.</a:t>
            </a:r>
          </a:p>
          <a:p>
            <a:pPr lvl="1"/>
            <a:r>
              <a:rPr lang="en-US" sz="1600" dirty="0"/>
              <a:t>Spacetime coordinates (</a:t>
            </a:r>
            <a:r>
              <a:rPr lang="en-US" sz="1600" dirty="0" err="1"/>
              <a:t>t,r,</a:t>
            </a:r>
            <a:r>
              <a:rPr lang="en-US" sz="1600" dirty="0" err="1">
                <a:latin typeface="Symbol" pitchFamily="2" charset="2"/>
              </a:rPr>
              <a:t>q</a:t>
            </a:r>
            <a:r>
              <a:rPr lang="en-US" sz="1600" dirty="0" err="1"/>
              <a:t>,</a:t>
            </a:r>
            <a:r>
              <a:rPr lang="en-US" sz="1600" dirty="0" err="1">
                <a:latin typeface="Symbol" pitchFamily="2" charset="2"/>
              </a:rPr>
              <a:t>f</a:t>
            </a:r>
            <a:r>
              <a:rPr lang="en-US" sz="1600" dirty="0"/>
              <a:t>)</a:t>
            </a:r>
          </a:p>
          <a:p>
            <a:pPr lvl="1"/>
            <a:r>
              <a:rPr lang="en-US" sz="1600" dirty="0"/>
              <a:t>Model has one constant (curvature K) and scale factor a(t) describing expansion history.</a:t>
            </a:r>
          </a:p>
          <a:p>
            <a:r>
              <a:rPr lang="en-US" sz="2000" dirty="0"/>
              <a:t>Dynamics in GR from the Friedmann equations:</a:t>
            </a:r>
          </a:p>
        </p:txBody>
      </p:sp>
      <p:sp>
        <p:nvSpPr>
          <p:cNvPr id="4" name="Slide Number Placeholder 3">
            <a:extLst>
              <a:ext uri="{FF2B5EF4-FFF2-40B4-BE49-F238E27FC236}">
                <a16:creationId xmlns:a16="http://schemas.microsoft.com/office/drawing/2014/main" id="{7451F2CE-D01C-BF4B-B5A7-9D395B978533}"/>
              </a:ext>
            </a:extLst>
          </p:cNvPr>
          <p:cNvSpPr>
            <a:spLocks noGrp="1"/>
          </p:cNvSpPr>
          <p:nvPr>
            <p:ph type="sldNum" sz="quarter" idx="12"/>
          </p:nvPr>
        </p:nvSpPr>
        <p:spPr/>
        <p:txBody>
          <a:bodyPr/>
          <a:lstStyle/>
          <a:p>
            <a:fld id="{39C3C0F7-B52B-8F4E-A4B8-3BD4D5F05C2F}" type="slidenum">
              <a:rPr lang="en-US" smtClean="0"/>
              <a:t>9</a:t>
            </a:fld>
            <a:endParaRPr lang="en-US"/>
          </a:p>
        </p:txBody>
      </p:sp>
      <p:pic>
        <p:nvPicPr>
          <p:cNvPr id="5" name="Picture 4">
            <a:extLst>
              <a:ext uri="{FF2B5EF4-FFF2-40B4-BE49-F238E27FC236}">
                <a16:creationId xmlns:a16="http://schemas.microsoft.com/office/drawing/2014/main" id="{8F44D90C-3F5A-9544-AA75-25EF91A78A3E}"/>
              </a:ext>
            </a:extLst>
          </p:cNvPr>
          <p:cNvPicPr>
            <a:picLocks noChangeAspect="1"/>
          </p:cNvPicPr>
          <p:nvPr/>
        </p:nvPicPr>
        <p:blipFill>
          <a:blip r:embed="rId2"/>
          <a:stretch>
            <a:fillRect/>
          </a:stretch>
        </p:blipFill>
        <p:spPr>
          <a:xfrm>
            <a:off x="1339850" y="1905000"/>
            <a:ext cx="6464300" cy="863600"/>
          </a:xfrm>
          <a:prstGeom prst="rect">
            <a:avLst/>
          </a:prstGeom>
        </p:spPr>
      </p:pic>
      <p:pic>
        <p:nvPicPr>
          <p:cNvPr id="8" name="Picture 7">
            <a:extLst>
              <a:ext uri="{FF2B5EF4-FFF2-40B4-BE49-F238E27FC236}">
                <a16:creationId xmlns:a16="http://schemas.microsoft.com/office/drawing/2014/main" id="{C1807E2B-186A-2A40-BC4E-645387348B08}"/>
              </a:ext>
            </a:extLst>
          </p:cNvPr>
          <p:cNvPicPr>
            <a:picLocks noChangeAspect="1"/>
          </p:cNvPicPr>
          <p:nvPr/>
        </p:nvPicPr>
        <p:blipFill>
          <a:blip r:embed="rId3"/>
          <a:stretch>
            <a:fillRect/>
          </a:stretch>
        </p:blipFill>
        <p:spPr>
          <a:xfrm>
            <a:off x="1524000" y="5365750"/>
            <a:ext cx="5816600" cy="990600"/>
          </a:xfrm>
          <a:prstGeom prst="rect">
            <a:avLst/>
          </a:prstGeom>
        </p:spPr>
      </p:pic>
    </p:spTree>
    <p:extLst>
      <p:ext uri="{BB962C8B-B14F-4D97-AF65-F5344CB8AC3E}">
        <p14:creationId xmlns:p14="http://schemas.microsoft.com/office/powerpoint/2010/main" val="4061342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3743</TotalTime>
  <Words>1224</Words>
  <Application>Microsoft Macintosh PowerPoint</Application>
  <PresentationFormat>On-screen Show (4:3)</PresentationFormat>
  <Paragraphs>260</Paragraphs>
  <Slides>27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Mangal</vt:lpstr>
      <vt:lpstr>Symbol</vt:lpstr>
      <vt:lpstr>Wingdings</vt:lpstr>
      <vt:lpstr>Office Theme</vt:lpstr>
      <vt:lpstr>Equation</vt:lpstr>
      <vt:lpstr>Cosmology – Historical Overview</vt:lpstr>
      <vt:lpstr>PowerPoint Presentation</vt:lpstr>
      <vt:lpstr>Geometry and the Scale of the Universe</vt:lpstr>
      <vt:lpstr>At the beginning of the 20th century …</vt:lpstr>
      <vt:lpstr>Cepheids as Standard Candles</vt:lpstr>
      <vt:lpstr>Cepheids as Standard Candles</vt:lpstr>
      <vt:lpstr>Doppler Shifts of Galaxies (before they were recognized as other galaxies!)</vt:lpstr>
      <vt:lpstr>The expanding Universe</vt:lpstr>
      <vt:lpstr>The expanding Universe</vt:lpstr>
      <vt:lpstr>The theory of a matter-filled Universe</vt:lpstr>
      <vt:lpstr>Most of the Universe is Dark!</vt:lpstr>
      <vt:lpstr>The Cosmic Microwave Background</vt:lpstr>
      <vt:lpstr>COBE – 1989</vt:lpstr>
      <vt:lpstr>Origin of the fluctuations?</vt:lpstr>
      <vt:lpstr>Cosmic acceleration (“dark energy”)</vt:lpstr>
      <vt:lpstr>History of the Universe</vt:lpstr>
      <vt:lpstr>Modern Statistical Cosmology</vt:lpstr>
      <vt:lpstr>The microwave sky as seen by WMAP [launched 2001]</vt:lpstr>
      <vt:lpstr>CMB Anisotropies: Seismology of the early Universe</vt:lpstr>
      <vt:lpstr>The Sloan Digital Sky Survey</vt:lpstr>
      <vt:lpstr>Statistics of the Distribution of Galaxies</vt:lpstr>
      <vt:lpstr>Gravitational lensing</vt:lpstr>
      <vt:lpstr>Weak lensing by galaxies</vt:lpstr>
      <vt:lpstr>Weak lensing by large scale structure</vt:lpstr>
      <vt:lpstr>A Cosmological Constant?</vt:lpstr>
      <vt:lpstr>The Fate of the Universe?</vt:lpstr>
      <vt:lpstr>What is coming next?</vt:lpstr>
    </vt:vector>
  </TitlesOfParts>
  <Company>The Ohio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Hirata</dc:creator>
  <cp:lastModifiedBy>Christopher Hirata</cp:lastModifiedBy>
  <cp:revision>277</cp:revision>
  <dcterms:created xsi:type="dcterms:W3CDTF">2017-10-19T16:16:54Z</dcterms:created>
  <dcterms:modified xsi:type="dcterms:W3CDTF">2019-01-10T15:39:56Z</dcterms:modified>
</cp:coreProperties>
</file>